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705" r:id="rId2"/>
    <p:sldId id="447" r:id="rId3"/>
    <p:sldId id="711" r:id="rId4"/>
    <p:sldId id="712" r:id="rId5"/>
    <p:sldId id="850" r:id="rId6"/>
    <p:sldId id="713" r:id="rId7"/>
    <p:sldId id="718" r:id="rId8"/>
    <p:sldId id="716" r:id="rId9"/>
    <p:sldId id="721" r:id="rId10"/>
    <p:sldId id="731" r:id="rId11"/>
    <p:sldId id="748" r:id="rId12"/>
    <p:sldId id="727" r:id="rId13"/>
    <p:sldId id="733" r:id="rId14"/>
    <p:sldId id="736" r:id="rId15"/>
    <p:sldId id="732" r:id="rId16"/>
    <p:sldId id="740" r:id="rId17"/>
    <p:sldId id="741" r:id="rId18"/>
    <p:sldId id="744" r:id="rId19"/>
    <p:sldId id="742" r:id="rId20"/>
    <p:sldId id="738" r:id="rId21"/>
    <p:sldId id="739" r:id="rId22"/>
    <p:sldId id="746" r:id="rId23"/>
    <p:sldId id="747" r:id="rId24"/>
    <p:sldId id="737" r:id="rId25"/>
    <p:sldId id="728" r:id="rId26"/>
    <p:sldId id="851" r:id="rId27"/>
    <p:sldId id="749" r:id="rId28"/>
    <p:sldId id="729" r:id="rId29"/>
    <p:sldId id="750" r:id="rId30"/>
    <p:sldId id="734" r:id="rId31"/>
    <p:sldId id="751" r:id="rId32"/>
    <p:sldId id="735" r:id="rId33"/>
    <p:sldId id="754" r:id="rId34"/>
    <p:sldId id="752" r:id="rId35"/>
    <p:sldId id="755" r:id="rId36"/>
    <p:sldId id="753" r:id="rId37"/>
    <p:sldId id="756" r:id="rId38"/>
    <p:sldId id="730" r:id="rId39"/>
    <p:sldId id="722" r:id="rId40"/>
    <p:sldId id="719" r:id="rId41"/>
    <p:sldId id="757" r:id="rId42"/>
    <p:sldId id="791" r:id="rId43"/>
    <p:sldId id="723" r:id="rId44"/>
    <p:sldId id="760" r:id="rId45"/>
    <p:sldId id="761" r:id="rId46"/>
    <p:sldId id="792" r:id="rId47"/>
    <p:sldId id="763" r:id="rId48"/>
    <p:sldId id="794" r:id="rId49"/>
    <p:sldId id="765" r:id="rId50"/>
    <p:sldId id="764" r:id="rId51"/>
    <p:sldId id="793" r:id="rId52"/>
    <p:sldId id="766" r:id="rId53"/>
    <p:sldId id="767" r:id="rId54"/>
    <p:sldId id="768" r:id="rId55"/>
    <p:sldId id="769" r:id="rId56"/>
    <p:sldId id="758" r:id="rId57"/>
    <p:sldId id="772" r:id="rId58"/>
    <p:sldId id="773" r:id="rId59"/>
    <p:sldId id="780" r:id="rId60"/>
    <p:sldId id="774" r:id="rId61"/>
    <p:sldId id="775" r:id="rId62"/>
    <p:sldId id="790" r:id="rId63"/>
    <p:sldId id="776" r:id="rId64"/>
    <p:sldId id="781" r:id="rId65"/>
    <p:sldId id="782" r:id="rId66"/>
    <p:sldId id="720" r:id="rId67"/>
    <p:sldId id="783" r:id="rId68"/>
    <p:sldId id="795" r:id="rId69"/>
    <p:sldId id="784" r:id="rId70"/>
    <p:sldId id="796" r:id="rId71"/>
    <p:sldId id="806" r:id="rId72"/>
    <p:sldId id="785" r:id="rId73"/>
    <p:sldId id="800" r:id="rId74"/>
    <p:sldId id="801" r:id="rId75"/>
    <p:sldId id="802" r:id="rId76"/>
    <p:sldId id="803" r:id="rId77"/>
    <p:sldId id="804" r:id="rId78"/>
    <p:sldId id="805" r:id="rId79"/>
    <p:sldId id="797" r:id="rId80"/>
    <p:sldId id="786" r:id="rId81"/>
    <p:sldId id="807" r:id="rId82"/>
    <p:sldId id="808" r:id="rId83"/>
    <p:sldId id="809" r:id="rId84"/>
    <p:sldId id="810" r:id="rId85"/>
    <p:sldId id="811" r:id="rId86"/>
    <p:sldId id="812" r:id="rId87"/>
    <p:sldId id="813" r:id="rId88"/>
    <p:sldId id="814" r:id="rId89"/>
    <p:sldId id="826" r:id="rId90"/>
    <p:sldId id="815" r:id="rId91"/>
    <p:sldId id="827" r:id="rId92"/>
    <p:sldId id="816" r:id="rId93"/>
    <p:sldId id="817" r:id="rId94"/>
    <p:sldId id="798" r:id="rId95"/>
    <p:sldId id="818" r:id="rId96"/>
    <p:sldId id="828" r:id="rId97"/>
    <p:sldId id="829" r:id="rId98"/>
    <p:sldId id="830" r:id="rId99"/>
    <p:sldId id="831" r:id="rId100"/>
    <p:sldId id="832" r:id="rId101"/>
    <p:sldId id="833" r:id="rId102"/>
    <p:sldId id="799" r:id="rId103"/>
    <p:sldId id="787" r:id="rId104"/>
    <p:sldId id="838" r:id="rId105"/>
    <p:sldId id="834" r:id="rId106"/>
    <p:sldId id="835" r:id="rId107"/>
    <p:sldId id="839" r:id="rId108"/>
    <p:sldId id="840" r:id="rId109"/>
    <p:sldId id="848" r:id="rId110"/>
    <p:sldId id="849" r:id="rId111"/>
    <p:sldId id="841" r:id="rId112"/>
    <p:sldId id="843" r:id="rId113"/>
  </p:sldIdLst>
  <p:sldSz cx="4608513" cy="34559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7" userDrawn="1">
          <p15:clr>
            <a:srgbClr val="A4A3A4"/>
          </p15:clr>
        </p15:guide>
        <p15:guide id="2" pos="28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a" initials="T" lastIdx="2" clrIdx="0">
    <p:extLst>
      <p:ext uri="{19B8F6BF-5375-455C-9EA6-DF929625EA0E}">
        <p15:presenceInfo xmlns:p15="http://schemas.microsoft.com/office/powerpoint/2012/main" userId="T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4" autoAdjust="0"/>
    <p:restoredTop sz="93850" autoAdjust="0"/>
  </p:normalViewPr>
  <p:slideViewPr>
    <p:cSldViewPr>
      <p:cViewPr varScale="1">
        <p:scale>
          <a:sx n="122" d="100"/>
          <a:sy n="122" d="100"/>
        </p:scale>
        <p:origin x="70" y="41"/>
      </p:cViewPr>
      <p:guideLst>
        <p:guide orient="horz" pos="2177"/>
        <p:guide pos="28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89A362-ED27-449F-8486-FD19F81B1F1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9E7C74-AC36-4D88-B628-0D3EDA566972}">
      <dgm:prSet phldrT="[文本]"/>
      <dgm:spPr/>
      <dgm:t>
        <a:bodyPr/>
        <a:lstStyle/>
        <a:p>
          <a:r>
            <a:rPr lang="en-US" altLang="zh-CN" dirty="0"/>
            <a:t>Hardware level</a:t>
          </a:r>
          <a:endParaRPr lang="zh-CN" altLang="en-US" dirty="0"/>
        </a:p>
      </dgm:t>
    </dgm:pt>
    <dgm:pt modelId="{9530948F-16AF-4048-AAF8-210A9C64BFCC}" type="parTrans" cxnId="{C3FE9BF5-3E08-44DA-AA6E-A5D191578093}">
      <dgm:prSet/>
      <dgm:spPr/>
      <dgm:t>
        <a:bodyPr/>
        <a:lstStyle/>
        <a:p>
          <a:endParaRPr lang="zh-CN" altLang="en-US"/>
        </a:p>
      </dgm:t>
    </dgm:pt>
    <dgm:pt modelId="{4122F1B9-62BA-4D1F-A729-57C63292F6A3}" type="sibTrans" cxnId="{C3FE9BF5-3E08-44DA-AA6E-A5D191578093}">
      <dgm:prSet/>
      <dgm:spPr/>
      <dgm:t>
        <a:bodyPr/>
        <a:lstStyle/>
        <a:p>
          <a:endParaRPr lang="zh-CN" altLang="en-US"/>
        </a:p>
      </dgm:t>
    </dgm:pt>
    <dgm:pt modelId="{45779EB7-5BA7-4B01-AA8B-E832F028C027}">
      <dgm:prSet phldrT="[文本]"/>
      <dgm:spPr/>
      <dgm:t>
        <a:bodyPr/>
        <a:lstStyle/>
        <a:p>
          <a:r>
            <a:rPr lang="en-US" altLang="zh-CN" dirty="0"/>
            <a:t>Hardware timer interrupt (PIT)</a:t>
          </a:r>
          <a:endParaRPr lang="zh-CN" altLang="en-US" dirty="0"/>
        </a:p>
      </dgm:t>
    </dgm:pt>
    <dgm:pt modelId="{198CEB44-BA75-46EE-A987-426D55BB0769}" type="parTrans" cxnId="{A16C9C9C-C738-4F1C-A013-733C5917ACBD}">
      <dgm:prSet/>
      <dgm:spPr/>
      <dgm:t>
        <a:bodyPr/>
        <a:lstStyle/>
        <a:p>
          <a:endParaRPr lang="zh-CN" altLang="en-US"/>
        </a:p>
      </dgm:t>
    </dgm:pt>
    <dgm:pt modelId="{565C574A-AD87-47CF-A7CF-B31E99A2AE6E}" type="sibTrans" cxnId="{A16C9C9C-C738-4F1C-A013-733C5917ACBD}">
      <dgm:prSet/>
      <dgm:spPr/>
      <dgm:t>
        <a:bodyPr/>
        <a:lstStyle/>
        <a:p>
          <a:endParaRPr lang="zh-CN" altLang="en-US"/>
        </a:p>
      </dgm:t>
    </dgm:pt>
    <dgm:pt modelId="{E1D4577B-BEF6-4764-829F-E8A5383732A7}">
      <dgm:prSet phldrT="[文本]"/>
      <dgm:spPr/>
      <dgm:t>
        <a:bodyPr/>
        <a:lstStyle/>
        <a:p>
          <a:r>
            <a:rPr lang="en-US" altLang="zh-CN" dirty="0"/>
            <a:t>OS level </a:t>
          </a:r>
          <a:endParaRPr lang="zh-CN" altLang="en-US" dirty="0"/>
        </a:p>
      </dgm:t>
    </dgm:pt>
    <dgm:pt modelId="{59D50966-0F24-4C13-AB24-603EA1F79A8B}" type="parTrans" cxnId="{63BF1289-92D9-44C6-AE26-049B97AECB45}">
      <dgm:prSet/>
      <dgm:spPr/>
      <dgm:t>
        <a:bodyPr/>
        <a:lstStyle/>
        <a:p>
          <a:endParaRPr lang="zh-CN" altLang="en-US"/>
        </a:p>
      </dgm:t>
    </dgm:pt>
    <dgm:pt modelId="{796ACFC3-F7D5-4971-B65F-187AB665863D}" type="sibTrans" cxnId="{63BF1289-92D9-44C6-AE26-049B97AECB45}">
      <dgm:prSet/>
      <dgm:spPr/>
      <dgm:t>
        <a:bodyPr/>
        <a:lstStyle/>
        <a:p>
          <a:endParaRPr lang="zh-CN" altLang="en-US"/>
        </a:p>
      </dgm:t>
    </dgm:pt>
    <dgm:pt modelId="{14347E8E-4971-4A17-9CB2-EBBA33FAC040}">
      <dgm:prSet phldrT="[文本]"/>
      <dgm:spPr/>
      <dgm:t>
        <a:bodyPr/>
        <a:lstStyle/>
        <a:p>
          <a:r>
            <a:rPr lang="en-US" altLang="zh-CN" dirty="0"/>
            <a:t>Context switching</a:t>
          </a:r>
          <a:endParaRPr lang="zh-CN" altLang="en-US" dirty="0"/>
        </a:p>
      </dgm:t>
    </dgm:pt>
    <dgm:pt modelId="{FB249664-7D4C-40CA-8A98-ADC45F54ADC3}" type="parTrans" cxnId="{AC469A9E-32EC-4736-815E-CC196DF9DA9F}">
      <dgm:prSet/>
      <dgm:spPr/>
      <dgm:t>
        <a:bodyPr/>
        <a:lstStyle/>
        <a:p>
          <a:endParaRPr lang="zh-CN" altLang="en-US"/>
        </a:p>
      </dgm:t>
    </dgm:pt>
    <dgm:pt modelId="{CBB61EAA-FD34-4A93-900E-24EF2B0F86A8}" type="sibTrans" cxnId="{AC469A9E-32EC-4736-815E-CC196DF9DA9F}">
      <dgm:prSet/>
      <dgm:spPr/>
      <dgm:t>
        <a:bodyPr/>
        <a:lstStyle/>
        <a:p>
          <a:endParaRPr lang="zh-CN" altLang="en-US"/>
        </a:p>
      </dgm:t>
    </dgm:pt>
    <dgm:pt modelId="{646ECDC0-59FD-4E4C-84E2-724186890F71}" type="pres">
      <dgm:prSet presAssocID="{AC89A362-ED27-449F-8486-FD19F81B1F1F}" presName="linear" presStyleCnt="0">
        <dgm:presLayoutVars>
          <dgm:animLvl val="lvl"/>
          <dgm:resizeHandles val="exact"/>
        </dgm:presLayoutVars>
      </dgm:prSet>
      <dgm:spPr/>
    </dgm:pt>
    <dgm:pt modelId="{F3718D59-C3B7-4E8D-A52C-FA35D60E65BD}" type="pres">
      <dgm:prSet presAssocID="{689E7C74-AC36-4D88-B628-0D3EDA5669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110C43-BB1A-42B7-9DB3-9D70A62DCC84}" type="pres">
      <dgm:prSet presAssocID="{689E7C74-AC36-4D88-B628-0D3EDA566972}" presName="childText" presStyleLbl="revTx" presStyleIdx="0" presStyleCnt="2">
        <dgm:presLayoutVars>
          <dgm:bulletEnabled val="1"/>
        </dgm:presLayoutVars>
      </dgm:prSet>
      <dgm:spPr/>
    </dgm:pt>
    <dgm:pt modelId="{4968B64E-A2B7-4EC2-90B2-F8C22998C890}" type="pres">
      <dgm:prSet presAssocID="{E1D4577B-BEF6-4764-829F-E8A5383732A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9BA381D-C649-4EAF-A3CF-CB7FD0F1A1CC}" type="pres">
      <dgm:prSet presAssocID="{E1D4577B-BEF6-4764-829F-E8A5383732A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4A80B0C-AE43-4455-B6E6-956FA304F4A2}" type="presOf" srcId="{E1D4577B-BEF6-4764-829F-E8A5383732A7}" destId="{4968B64E-A2B7-4EC2-90B2-F8C22998C890}" srcOrd="0" destOrd="0" presId="urn:microsoft.com/office/officeart/2005/8/layout/vList2"/>
    <dgm:cxn modelId="{6928C244-2885-4AB0-9D08-F1735FBDE28E}" type="presOf" srcId="{14347E8E-4971-4A17-9CB2-EBBA33FAC040}" destId="{89BA381D-C649-4EAF-A3CF-CB7FD0F1A1CC}" srcOrd="0" destOrd="0" presId="urn:microsoft.com/office/officeart/2005/8/layout/vList2"/>
    <dgm:cxn modelId="{63BF1289-92D9-44C6-AE26-049B97AECB45}" srcId="{AC89A362-ED27-449F-8486-FD19F81B1F1F}" destId="{E1D4577B-BEF6-4764-829F-E8A5383732A7}" srcOrd="1" destOrd="0" parTransId="{59D50966-0F24-4C13-AB24-603EA1F79A8B}" sibTransId="{796ACFC3-F7D5-4971-B65F-187AB665863D}"/>
    <dgm:cxn modelId="{A16C9C9C-C738-4F1C-A013-733C5917ACBD}" srcId="{689E7C74-AC36-4D88-B628-0D3EDA566972}" destId="{45779EB7-5BA7-4B01-AA8B-E832F028C027}" srcOrd="0" destOrd="0" parTransId="{198CEB44-BA75-46EE-A987-426D55BB0769}" sibTransId="{565C574A-AD87-47CF-A7CF-B31E99A2AE6E}"/>
    <dgm:cxn modelId="{AC469A9E-32EC-4736-815E-CC196DF9DA9F}" srcId="{E1D4577B-BEF6-4764-829F-E8A5383732A7}" destId="{14347E8E-4971-4A17-9CB2-EBBA33FAC040}" srcOrd="0" destOrd="0" parTransId="{FB249664-7D4C-40CA-8A98-ADC45F54ADC3}" sibTransId="{CBB61EAA-FD34-4A93-900E-24EF2B0F86A8}"/>
    <dgm:cxn modelId="{DAC3C0C0-A803-4269-AC0A-FA0C3D9FA785}" type="presOf" srcId="{689E7C74-AC36-4D88-B628-0D3EDA566972}" destId="{F3718D59-C3B7-4E8D-A52C-FA35D60E65BD}" srcOrd="0" destOrd="0" presId="urn:microsoft.com/office/officeart/2005/8/layout/vList2"/>
    <dgm:cxn modelId="{FBE34EDF-5E90-4C0C-8B90-E925C9EC6AA7}" type="presOf" srcId="{AC89A362-ED27-449F-8486-FD19F81B1F1F}" destId="{646ECDC0-59FD-4E4C-84E2-724186890F71}" srcOrd="0" destOrd="0" presId="urn:microsoft.com/office/officeart/2005/8/layout/vList2"/>
    <dgm:cxn modelId="{F8B925F0-EA4F-48B2-A252-82A46BDC769B}" type="presOf" srcId="{45779EB7-5BA7-4B01-AA8B-E832F028C027}" destId="{FC110C43-BB1A-42B7-9DB3-9D70A62DCC84}" srcOrd="0" destOrd="0" presId="urn:microsoft.com/office/officeart/2005/8/layout/vList2"/>
    <dgm:cxn modelId="{C3FE9BF5-3E08-44DA-AA6E-A5D191578093}" srcId="{AC89A362-ED27-449F-8486-FD19F81B1F1F}" destId="{689E7C74-AC36-4D88-B628-0D3EDA566972}" srcOrd="0" destOrd="0" parTransId="{9530948F-16AF-4048-AAF8-210A9C64BFCC}" sibTransId="{4122F1B9-62BA-4D1F-A729-57C63292F6A3}"/>
    <dgm:cxn modelId="{7264F4AB-DF3F-4D53-B4E9-AFD37C291BDA}" type="presParOf" srcId="{646ECDC0-59FD-4E4C-84E2-724186890F71}" destId="{F3718D59-C3B7-4E8D-A52C-FA35D60E65BD}" srcOrd="0" destOrd="0" presId="urn:microsoft.com/office/officeart/2005/8/layout/vList2"/>
    <dgm:cxn modelId="{279FFBCE-0CA8-43BE-8871-0408815FD6BF}" type="presParOf" srcId="{646ECDC0-59FD-4E4C-84E2-724186890F71}" destId="{FC110C43-BB1A-42B7-9DB3-9D70A62DCC84}" srcOrd="1" destOrd="0" presId="urn:microsoft.com/office/officeart/2005/8/layout/vList2"/>
    <dgm:cxn modelId="{2118FA82-040D-4E30-9392-A9C7239E9145}" type="presParOf" srcId="{646ECDC0-59FD-4E4C-84E2-724186890F71}" destId="{4968B64E-A2B7-4EC2-90B2-F8C22998C890}" srcOrd="2" destOrd="0" presId="urn:microsoft.com/office/officeart/2005/8/layout/vList2"/>
    <dgm:cxn modelId="{27A889C0-EAB9-4022-AA41-BEECBFE81329}" type="presParOf" srcId="{646ECDC0-59FD-4E4C-84E2-724186890F71}" destId="{89BA381D-C649-4EAF-A3CF-CB7FD0F1A1C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373A4B-584C-49DB-BA4A-8453690F0D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560036-EFA6-4B6D-BFD1-538A64D23862}">
      <dgm:prSet phldrT="[文本]"/>
      <dgm:spPr/>
      <dgm:t>
        <a:bodyPr/>
        <a:lstStyle/>
        <a:p>
          <a:r>
            <a:rPr lang="en-US" altLang="zh-CN" dirty="0"/>
            <a:t>Apply for PCB</a:t>
          </a:r>
          <a:endParaRPr lang="zh-CN" altLang="en-US" dirty="0"/>
        </a:p>
      </dgm:t>
    </dgm:pt>
    <dgm:pt modelId="{D98A7EEC-84AC-4F88-B060-6698C823D42C}" type="parTrans" cxnId="{DF55DC50-3108-43F1-AE1B-B169662BD73F}">
      <dgm:prSet/>
      <dgm:spPr/>
      <dgm:t>
        <a:bodyPr/>
        <a:lstStyle/>
        <a:p>
          <a:endParaRPr lang="zh-CN" altLang="en-US"/>
        </a:p>
      </dgm:t>
    </dgm:pt>
    <dgm:pt modelId="{4E74440D-D900-401F-ABEB-B1F6F57EE427}" type="sibTrans" cxnId="{DF55DC50-3108-43F1-AE1B-B169662BD73F}">
      <dgm:prSet/>
      <dgm:spPr/>
      <dgm:t>
        <a:bodyPr/>
        <a:lstStyle/>
        <a:p>
          <a:endParaRPr lang="zh-CN" altLang="en-US"/>
        </a:p>
      </dgm:t>
    </dgm:pt>
    <dgm:pt modelId="{7E9D5D7A-61C8-487F-931B-72A228CD8A99}">
      <dgm:prSet phldrT="[文本]"/>
      <dgm:spPr/>
      <dgm:t>
        <a:bodyPr/>
        <a:lstStyle/>
        <a:p>
          <a:r>
            <a:rPr lang="en-US" altLang="zh-CN" dirty="0"/>
            <a:t>Allocate memory</a:t>
          </a:r>
          <a:endParaRPr lang="zh-CN" altLang="en-US" dirty="0"/>
        </a:p>
      </dgm:t>
    </dgm:pt>
    <dgm:pt modelId="{B36AE7DE-B291-4684-AB1B-F370E56872BA}" type="parTrans" cxnId="{B95842A4-81B7-4616-9250-812FCE5093DC}">
      <dgm:prSet/>
      <dgm:spPr/>
      <dgm:t>
        <a:bodyPr/>
        <a:lstStyle/>
        <a:p>
          <a:endParaRPr lang="zh-CN" altLang="en-US"/>
        </a:p>
      </dgm:t>
    </dgm:pt>
    <dgm:pt modelId="{EDA7C181-0C32-4ACC-AA27-E550843CD6DF}" type="sibTrans" cxnId="{B95842A4-81B7-4616-9250-812FCE5093DC}">
      <dgm:prSet/>
      <dgm:spPr/>
      <dgm:t>
        <a:bodyPr/>
        <a:lstStyle/>
        <a:p>
          <a:endParaRPr lang="zh-CN" altLang="en-US"/>
        </a:p>
      </dgm:t>
    </dgm:pt>
    <dgm:pt modelId="{C5BD97A7-4C6E-4A28-A4A1-EAD6954A8B35}">
      <dgm:prSet phldrT="[文本]"/>
      <dgm:spPr/>
      <dgm:t>
        <a:bodyPr/>
        <a:lstStyle/>
        <a:p>
          <a:r>
            <a:rPr lang="en-US" altLang="zh-CN" dirty="0"/>
            <a:t>Initialize PCB</a:t>
          </a:r>
          <a:endParaRPr lang="zh-CN" altLang="en-US" dirty="0"/>
        </a:p>
      </dgm:t>
    </dgm:pt>
    <dgm:pt modelId="{7D0CEA4D-A90C-47D7-9E8E-99510AD55D2F}" type="parTrans" cxnId="{FD9947AB-036E-43E1-97AE-8AA6DFDB64E7}">
      <dgm:prSet/>
      <dgm:spPr/>
      <dgm:t>
        <a:bodyPr/>
        <a:lstStyle/>
        <a:p>
          <a:endParaRPr lang="zh-CN" altLang="en-US"/>
        </a:p>
      </dgm:t>
    </dgm:pt>
    <dgm:pt modelId="{7BBAE071-B410-46A8-B0FE-7027C8EDE1C4}" type="sibTrans" cxnId="{FD9947AB-036E-43E1-97AE-8AA6DFDB64E7}">
      <dgm:prSet/>
      <dgm:spPr/>
      <dgm:t>
        <a:bodyPr/>
        <a:lstStyle/>
        <a:p>
          <a:endParaRPr lang="zh-CN" altLang="en-US"/>
        </a:p>
      </dgm:t>
    </dgm:pt>
    <dgm:pt modelId="{DFD0D2CF-1754-4952-A413-4D364A990967}">
      <dgm:prSet phldrT="[文本]"/>
      <dgm:spPr/>
      <dgm:t>
        <a:bodyPr/>
        <a:lstStyle/>
        <a:p>
          <a:r>
            <a:rPr lang="en-US" altLang="zh-CN" dirty="0"/>
            <a:t>Put into ready queue</a:t>
          </a:r>
          <a:endParaRPr lang="zh-CN" altLang="en-US" dirty="0"/>
        </a:p>
      </dgm:t>
    </dgm:pt>
    <dgm:pt modelId="{5AEF0A1D-5FA5-4D63-88E4-B54D87D44498}" type="parTrans" cxnId="{12915D54-23F9-4CDF-80B7-796B53931CA7}">
      <dgm:prSet/>
      <dgm:spPr/>
      <dgm:t>
        <a:bodyPr/>
        <a:lstStyle/>
        <a:p>
          <a:endParaRPr lang="zh-CN" altLang="en-US"/>
        </a:p>
      </dgm:t>
    </dgm:pt>
    <dgm:pt modelId="{6F11736F-B274-4C64-B83E-F2E2CA2EDB4F}" type="sibTrans" cxnId="{12915D54-23F9-4CDF-80B7-796B53931CA7}">
      <dgm:prSet/>
      <dgm:spPr/>
      <dgm:t>
        <a:bodyPr/>
        <a:lstStyle/>
        <a:p>
          <a:endParaRPr lang="zh-CN" altLang="en-US"/>
        </a:p>
      </dgm:t>
    </dgm:pt>
    <dgm:pt modelId="{902A3BF8-D4D1-4625-AF28-159B0DB32F58}" type="pres">
      <dgm:prSet presAssocID="{47373A4B-584C-49DB-BA4A-8453690F0DEF}" presName="Name0" presStyleCnt="0">
        <dgm:presLayoutVars>
          <dgm:dir/>
          <dgm:resizeHandles val="exact"/>
        </dgm:presLayoutVars>
      </dgm:prSet>
      <dgm:spPr/>
    </dgm:pt>
    <dgm:pt modelId="{62E7F423-ACDF-400A-A027-CC535E2B0823}" type="pres">
      <dgm:prSet presAssocID="{E4560036-EFA6-4B6D-BFD1-538A64D23862}" presName="node" presStyleLbl="node1" presStyleIdx="0" presStyleCnt="4">
        <dgm:presLayoutVars>
          <dgm:bulletEnabled val="1"/>
        </dgm:presLayoutVars>
      </dgm:prSet>
      <dgm:spPr/>
    </dgm:pt>
    <dgm:pt modelId="{7CB4D885-B2FD-45E6-AF27-89D01E9800AC}" type="pres">
      <dgm:prSet presAssocID="{4E74440D-D900-401F-ABEB-B1F6F57EE427}" presName="sibTrans" presStyleLbl="sibTrans2D1" presStyleIdx="0" presStyleCnt="3"/>
      <dgm:spPr/>
    </dgm:pt>
    <dgm:pt modelId="{BC373570-8174-4DCB-99D0-4703F91F6C52}" type="pres">
      <dgm:prSet presAssocID="{4E74440D-D900-401F-ABEB-B1F6F57EE427}" presName="connectorText" presStyleLbl="sibTrans2D1" presStyleIdx="0" presStyleCnt="3"/>
      <dgm:spPr/>
    </dgm:pt>
    <dgm:pt modelId="{573AC6F2-155F-4674-8640-1D6EDDF4C79C}" type="pres">
      <dgm:prSet presAssocID="{7E9D5D7A-61C8-487F-931B-72A228CD8A99}" presName="node" presStyleLbl="node1" presStyleIdx="1" presStyleCnt="4">
        <dgm:presLayoutVars>
          <dgm:bulletEnabled val="1"/>
        </dgm:presLayoutVars>
      </dgm:prSet>
      <dgm:spPr/>
    </dgm:pt>
    <dgm:pt modelId="{764B2178-6385-46D4-B0BA-C6C52D3B7366}" type="pres">
      <dgm:prSet presAssocID="{EDA7C181-0C32-4ACC-AA27-E550843CD6DF}" presName="sibTrans" presStyleLbl="sibTrans2D1" presStyleIdx="1" presStyleCnt="3"/>
      <dgm:spPr/>
    </dgm:pt>
    <dgm:pt modelId="{D1BFB441-FFD2-42C7-A428-9E6C92F92484}" type="pres">
      <dgm:prSet presAssocID="{EDA7C181-0C32-4ACC-AA27-E550843CD6DF}" presName="connectorText" presStyleLbl="sibTrans2D1" presStyleIdx="1" presStyleCnt="3"/>
      <dgm:spPr/>
    </dgm:pt>
    <dgm:pt modelId="{09767F2E-47B6-44D3-AE4A-70B02D713FBF}" type="pres">
      <dgm:prSet presAssocID="{C5BD97A7-4C6E-4A28-A4A1-EAD6954A8B35}" presName="node" presStyleLbl="node1" presStyleIdx="2" presStyleCnt="4">
        <dgm:presLayoutVars>
          <dgm:bulletEnabled val="1"/>
        </dgm:presLayoutVars>
      </dgm:prSet>
      <dgm:spPr/>
    </dgm:pt>
    <dgm:pt modelId="{433E19EE-3CC9-4024-81F9-5DF9665FFBC1}" type="pres">
      <dgm:prSet presAssocID="{7BBAE071-B410-46A8-B0FE-7027C8EDE1C4}" presName="sibTrans" presStyleLbl="sibTrans2D1" presStyleIdx="2" presStyleCnt="3"/>
      <dgm:spPr/>
    </dgm:pt>
    <dgm:pt modelId="{945A6A72-183E-4941-88C5-12CB241CBD71}" type="pres">
      <dgm:prSet presAssocID="{7BBAE071-B410-46A8-B0FE-7027C8EDE1C4}" presName="connectorText" presStyleLbl="sibTrans2D1" presStyleIdx="2" presStyleCnt="3"/>
      <dgm:spPr/>
    </dgm:pt>
    <dgm:pt modelId="{C40CF6B4-9678-4A33-B4B2-8C52F4DC4D1B}" type="pres">
      <dgm:prSet presAssocID="{DFD0D2CF-1754-4952-A413-4D364A990967}" presName="node" presStyleLbl="node1" presStyleIdx="3" presStyleCnt="4">
        <dgm:presLayoutVars>
          <dgm:bulletEnabled val="1"/>
        </dgm:presLayoutVars>
      </dgm:prSet>
      <dgm:spPr/>
    </dgm:pt>
  </dgm:ptLst>
  <dgm:cxnLst>
    <dgm:cxn modelId="{E3A49F26-6657-4B23-AA2A-962CEE431AD5}" type="presOf" srcId="{7BBAE071-B410-46A8-B0FE-7027C8EDE1C4}" destId="{945A6A72-183E-4941-88C5-12CB241CBD71}" srcOrd="1" destOrd="0" presId="urn:microsoft.com/office/officeart/2005/8/layout/process1"/>
    <dgm:cxn modelId="{62238D28-F0B4-41A4-80B3-D00362F3F2DD}" type="presOf" srcId="{4E74440D-D900-401F-ABEB-B1F6F57EE427}" destId="{7CB4D885-B2FD-45E6-AF27-89D01E9800AC}" srcOrd="0" destOrd="0" presId="urn:microsoft.com/office/officeart/2005/8/layout/process1"/>
    <dgm:cxn modelId="{0990242C-18C5-4EBD-92E4-68C40AA15F69}" type="presOf" srcId="{EDA7C181-0C32-4ACC-AA27-E550843CD6DF}" destId="{D1BFB441-FFD2-42C7-A428-9E6C92F92484}" srcOrd="1" destOrd="0" presId="urn:microsoft.com/office/officeart/2005/8/layout/process1"/>
    <dgm:cxn modelId="{DF55DC50-3108-43F1-AE1B-B169662BD73F}" srcId="{47373A4B-584C-49DB-BA4A-8453690F0DEF}" destId="{E4560036-EFA6-4B6D-BFD1-538A64D23862}" srcOrd="0" destOrd="0" parTransId="{D98A7EEC-84AC-4F88-B060-6698C823D42C}" sibTransId="{4E74440D-D900-401F-ABEB-B1F6F57EE427}"/>
    <dgm:cxn modelId="{12915D54-23F9-4CDF-80B7-796B53931CA7}" srcId="{47373A4B-584C-49DB-BA4A-8453690F0DEF}" destId="{DFD0D2CF-1754-4952-A413-4D364A990967}" srcOrd="3" destOrd="0" parTransId="{5AEF0A1D-5FA5-4D63-88E4-B54D87D44498}" sibTransId="{6F11736F-B274-4C64-B83E-F2E2CA2EDB4F}"/>
    <dgm:cxn modelId="{7ACE5D83-5F6A-43AD-9C60-7D5FE0AB403A}" type="presOf" srcId="{E4560036-EFA6-4B6D-BFD1-538A64D23862}" destId="{62E7F423-ACDF-400A-A027-CC535E2B0823}" srcOrd="0" destOrd="0" presId="urn:microsoft.com/office/officeart/2005/8/layout/process1"/>
    <dgm:cxn modelId="{8CF65289-38CD-43C3-83C4-9F437A511E2A}" type="presOf" srcId="{7BBAE071-B410-46A8-B0FE-7027C8EDE1C4}" destId="{433E19EE-3CC9-4024-81F9-5DF9665FFBC1}" srcOrd="0" destOrd="0" presId="urn:microsoft.com/office/officeart/2005/8/layout/process1"/>
    <dgm:cxn modelId="{445B2792-38CE-46CD-9B33-0F69131BFD94}" type="presOf" srcId="{4E74440D-D900-401F-ABEB-B1F6F57EE427}" destId="{BC373570-8174-4DCB-99D0-4703F91F6C52}" srcOrd="1" destOrd="0" presId="urn:microsoft.com/office/officeart/2005/8/layout/process1"/>
    <dgm:cxn modelId="{87EAB39F-0DE8-4A4B-945C-034F2BCC935D}" type="presOf" srcId="{7E9D5D7A-61C8-487F-931B-72A228CD8A99}" destId="{573AC6F2-155F-4674-8640-1D6EDDF4C79C}" srcOrd="0" destOrd="0" presId="urn:microsoft.com/office/officeart/2005/8/layout/process1"/>
    <dgm:cxn modelId="{B95842A4-81B7-4616-9250-812FCE5093DC}" srcId="{47373A4B-584C-49DB-BA4A-8453690F0DEF}" destId="{7E9D5D7A-61C8-487F-931B-72A228CD8A99}" srcOrd="1" destOrd="0" parTransId="{B36AE7DE-B291-4684-AB1B-F370E56872BA}" sibTransId="{EDA7C181-0C32-4ACC-AA27-E550843CD6DF}"/>
    <dgm:cxn modelId="{FD9947AB-036E-43E1-97AE-8AA6DFDB64E7}" srcId="{47373A4B-584C-49DB-BA4A-8453690F0DEF}" destId="{C5BD97A7-4C6E-4A28-A4A1-EAD6954A8B35}" srcOrd="2" destOrd="0" parTransId="{7D0CEA4D-A90C-47D7-9E8E-99510AD55D2F}" sibTransId="{7BBAE071-B410-46A8-B0FE-7027C8EDE1C4}"/>
    <dgm:cxn modelId="{B81566D4-89D0-4C61-A0B4-4DB7692A3B3F}" type="presOf" srcId="{47373A4B-584C-49DB-BA4A-8453690F0DEF}" destId="{902A3BF8-D4D1-4625-AF28-159B0DB32F58}" srcOrd="0" destOrd="0" presId="urn:microsoft.com/office/officeart/2005/8/layout/process1"/>
    <dgm:cxn modelId="{AD3ED1D5-B348-4E1A-9B3B-39D1C5BF1A6A}" type="presOf" srcId="{EDA7C181-0C32-4ACC-AA27-E550843CD6DF}" destId="{764B2178-6385-46D4-B0BA-C6C52D3B7366}" srcOrd="0" destOrd="0" presId="urn:microsoft.com/office/officeart/2005/8/layout/process1"/>
    <dgm:cxn modelId="{57C1A4D6-1255-4533-8F19-8D2D3E0DDD72}" type="presOf" srcId="{DFD0D2CF-1754-4952-A413-4D364A990967}" destId="{C40CF6B4-9678-4A33-B4B2-8C52F4DC4D1B}" srcOrd="0" destOrd="0" presId="urn:microsoft.com/office/officeart/2005/8/layout/process1"/>
    <dgm:cxn modelId="{46A195DB-D62B-4F31-BDA5-0F7A79C97262}" type="presOf" srcId="{C5BD97A7-4C6E-4A28-A4A1-EAD6954A8B35}" destId="{09767F2E-47B6-44D3-AE4A-70B02D713FBF}" srcOrd="0" destOrd="0" presId="urn:microsoft.com/office/officeart/2005/8/layout/process1"/>
    <dgm:cxn modelId="{A49439DB-A230-47CA-BEB8-30209FEEAB9E}" type="presParOf" srcId="{902A3BF8-D4D1-4625-AF28-159B0DB32F58}" destId="{62E7F423-ACDF-400A-A027-CC535E2B0823}" srcOrd="0" destOrd="0" presId="urn:microsoft.com/office/officeart/2005/8/layout/process1"/>
    <dgm:cxn modelId="{D7387473-2FC3-4B38-B20A-C4F339069213}" type="presParOf" srcId="{902A3BF8-D4D1-4625-AF28-159B0DB32F58}" destId="{7CB4D885-B2FD-45E6-AF27-89D01E9800AC}" srcOrd="1" destOrd="0" presId="urn:microsoft.com/office/officeart/2005/8/layout/process1"/>
    <dgm:cxn modelId="{1C84E200-E719-4E4C-A2D6-2FBDC85B73D8}" type="presParOf" srcId="{7CB4D885-B2FD-45E6-AF27-89D01E9800AC}" destId="{BC373570-8174-4DCB-99D0-4703F91F6C52}" srcOrd="0" destOrd="0" presId="urn:microsoft.com/office/officeart/2005/8/layout/process1"/>
    <dgm:cxn modelId="{809E159F-F18E-4DC3-95D7-CDBF802D56C4}" type="presParOf" srcId="{902A3BF8-D4D1-4625-AF28-159B0DB32F58}" destId="{573AC6F2-155F-4674-8640-1D6EDDF4C79C}" srcOrd="2" destOrd="0" presId="urn:microsoft.com/office/officeart/2005/8/layout/process1"/>
    <dgm:cxn modelId="{932B5C40-F152-45AD-AF3E-C49C4F561CB2}" type="presParOf" srcId="{902A3BF8-D4D1-4625-AF28-159B0DB32F58}" destId="{764B2178-6385-46D4-B0BA-C6C52D3B7366}" srcOrd="3" destOrd="0" presId="urn:microsoft.com/office/officeart/2005/8/layout/process1"/>
    <dgm:cxn modelId="{174B03FC-A828-422B-B18D-A7FE86513F4A}" type="presParOf" srcId="{764B2178-6385-46D4-B0BA-C6C52D3B7366}" destId="{D1BFB441-FFD2-42C7-A428-9E6C92F92484}" srcOrd="0" destOrd="0" presId="urn:microsoft.com/office/officeart/2005/8/layout/process1"/>
    <dgm:cxn modelId="{8BF7D834-D440-4486-BC92-1D7465ED7A15}" type="presParOf" srcId="{902A3BF8-D4D1-4625-AF28-159B0DB32F58}" destId="{09767F2E-47B6-44D3-AE4A-70B02D713FBF}" srcOrd="4" destOrd="0" presId="urn:microsoft.com/office/officeart/2005/8/layout/process1"/>
    <dgm:cxn modelId="{DEE3359A-F3B5-40C0-9465-F8FA0DE2825C}" type="presParOf" srcId="{902A3BF8-D4D1-4625-AF28-159B0DB32F58}" destId="{433E19EE-3CC9-4024-81F9-5DF9665FFBC1}" srcOrd="5" destOrd="0" presId="urn:microsoft.com/office/officeart/2005/8/layout/process1"/>
    <dgm:cxn modelId="{EC91DAD6-3E1A-449A-BE4B-DCA91FD038BF}" type="presParOf" srcId="{433E19EE-3CC9-4024-81F9-5DF9665FFBC1}" destId="{945A6A72-183E-4941-88C5-12CB241CBD71}" srcOrd="0" destOrd="0" presId="urn:microsoft.com/office/officeart/2005/8/layout/process1"/>
    <dgm:cxn modelId="{3E016F7A-7B8A-4551-90AD-8E6C38670F08}" type="presParOf" srcId="{902A3BF8-D4D1-4625-AF28-159B0DB32F58}" destId="{C40CF6B4-9678-4A33-B4B2-8C52F4DC4D1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18D59-C3B7-4E8D-A52C-FA35D60E65BD}">
      <dsp:nvSpPr>
        <dsp:cNvPr id="0" name=""/>
        <dsp:cNvSpPr/>
      </dsp:nvSpPr>
      <dsp:spPr>
        <a:xfrm>
          <a:off x="0" y="26916"/>
          <a:ext cx="252029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Hardware level</a:t>
          </a:r>
          <a:endParaRPr lang="zh-CN" altLang="en-US" sz="1700" kern="1200" dirty="0"/>
        </a:p>
      </dsp:txBody>
      <dsp:txXfrm>
        <a:off x="19904" y="46820"/>
        <a:ext cx="2480487" cy="367937"/>
      </dsp:txXfrm>
    </dsp:sp>
    <dsp:sp modelId="{FC110C43-BB1A-42B7-9DB3-9D70A62DCC84}">
      <dsp:nvSpPr>
        <dsp:cNvPr id="0" name=""/>
        <dsp:cNvSpPr/>
      </dsp:nvSpPr>
      <dsp:spPr>
        <a:xfrm>
          <a:off x="0" y="434661"/>
          <a:ext cx="2520295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300" kern="1200" dirty="0"/>
            <a:t>Hardware timer interrupt (PIT)</a:t>
          </a:r>
          <a:endParaRPr lang="zh-CN" altLang="en-US" sz="1300" kern="1200" dirty="0"/>
        </a:p>
      </dsp:txBody>
      <dsp:txXfrm>
        <a:off x="0" y="434661"/>
        <a:ext cx="2520295" cy="281520"/>
      </dsp:txXfrm>
    </dsp:sp>
    <dsp:sp modelId="{4968B64E-A2B7-4EC2-90B2-F8C22998C890}">
      <dsp:nvSpPr>
        <dsp:cNvPr id="0" name=""/>
        <dsp:cNvSpPr/>
      </dsp:nvSpPr>
      <dsp:spPr>
        <a:xfrm>
          <a:off x="0" y="716181"/>
          <a:ext cx="2520295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OS level </a:t>
          </a:r>
          <a:endParaRPr lang="zh-CN" altLang="en-US" sz="1700" kern="1200" dirty="0"/>
        </a:p>
      </dsp:txBody>
      <dsp:txXfrm>
        <a:off x="19904" y="736085"/>
        <a:ext cx="2480487" cy="367937"/>
      </dsp:txXfrm>
    </dsp:sp>
    <dsp:sp modelId="{89BA381D-C649-4EAF-A3CF-CB7FD0F1A1CC}">
      <dsp:nvSpPr>
        <dsp:cNvPr id="0" name=""/>
        <dsp:cNvSpPr/>
      </dsp:nvSpPr>
      <dsp:spPr>
        <a:xfrm>
          <a:off x="0" y="1123926"/>
          <a:ext cx="2520295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300" kern="1200" dirty="0"/>
            <a:t>Context switching</a:t>
          </a:r>
          <a:endParaRPr lang="zh-CN" altLang="en-US" sz="1300" kern="1200" dirty="0"/>
        </a:p>
      </dsp:txBody>
      <dsp:txXfrm>
        <a:off x="0" y="1123926"/>
        <a:ext cx="2520295" cy="281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7F423-ACDF-400A-A027-CC535E2B0823}">
      <dsp:nvSpPr>
        <dsp:cNvPr id="0" name=""/>
        <dsp:cNvSpPr/>
      </dsp:nvSpPr>
      <dsp:spPr>
        <a:xfrm>
          <a:off x="1808" y="733605"/>
          <a:ext cx="790612" cy="7425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Apply for PCB</a:t>
          </a:r>
          <a:endParaRPr lang="zh-CN" altLang="en-US" sz="1400" kern="1200" dirty="0"/>
        </a:p>
      </dsp:txBody>
      <dsp:txXfrm>
        <a:off x="23558" y="755355"/>
        <a:ext cx="747112" cy="699088"/>
      </dsp:txXfrm>
    </dsp:sp>
    <dsp:sp modelId="{7CB4D885-B2FD-45E6-AF27-89D01E9800AC}">
      <dsp:nvSpPr>
        <dsp:cNvPr id="0" name=""/>
        <dsp:cNvSpPr/>
      </dsp:nvSpPr>
      <dsp:spPr>
        <a:xfrm>
          <a:off x="871481" y="1006864"/>
          <a:ext cx="167609" cy="196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871481" y="1046078"/>
        <a:ext cx="117326" cy="117643"/>
      </dsp:txXfrm>
    </dsp:sp>
    <dsp:sp modelId="{573AC6F2-155F-4674-8640-1D6EDDF4C79C}">
      <dsp:nvSpPr>
        <dsp:cNvPr id="0" name=""/>
        <dsp:cNvSpPr/>
      </dsp:nvSpPr>
      <dsp:spPr>
        <a:xfrm>
          <a:off x="1108665" y="733605"/>
          <a:ext cx="790612" cy="7425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Allocate memory</a:t>
          </a:r>
          <a:endParaRPr lang="zh-CN" altLang="en-US" sz="1400" kern="1200" dirty="0"/>
        </a:p>
      </dsp:txBody>
      <dsp:txXfrm>
        <a:off x="1130415" y="755355"/>
        <a:ext cx="747112" cy="699088"/>
      </dsp:txXfrm>
    </dsp:sp>
    <dsp:sp modelId="{764B2178-6385-46D4-B0BA-C6C52D3B7366}">
      <dsp:nvSpPr>
        <dsp:cNvPr id="0" name=""/>
        <dsp:cNvSpPr/>
      </dsp:nvSpPr>
      <dsp:spPr>
        <a:xfrm>
          <a:off x="1978338" y="1006864"/>
          <a:ext cx="167609" cy="196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978338" y="1046078"/>
        <a:ext cx="117326" cy="117643"/>
      </dsp:txXfrm>
    </dsp:sp>
    <dsp:sp modelId="{09767F2E-47B6-44D3-AE4A-70B02D713FBF}">
      <dsp:nvSpPr>
        <dsp:cNvPr id="0" name=""/>
        <dsp:cNvSpPr/>
      </dsp:nvSpPr>
      <dsp:spPr>
        <a:xfrm>
          <a:off x="2215522" y="733605"/>
          <a:ext cx="790612" cy="7425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Initialize PCB</a:t>
          </a:r>
          <a:endParaRPr lang="zh-CN" altLang="en-US" sz="1400" kern="1200" dirty="0"/>
        </a:p>
      </dsp:txBody>
      <dsp:txXfrm>
        <a:off x="2237272" y="755355"/>
        <a:ext cx="747112" cy="699088"/>
      </dsp:txXfrm>
    </dsp:sp>
    <dsp:sp modelId="{433E19EE-3CC9-4024-81F9-5DF9665FFBC1}">
      <dsp:nvSpPr>
        <dsp:cNvPr id="0" name=""/>
        <dsp:cNvSpPr/>
      </dsp:nvSpPr>
      <dsp:spPr>
        <a:xfrm>
          <a:off x="3085195" y="1006864"/>
          <a:ext cx="167609" cy="196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3085195" y="1046078"/>
        <a:ext cx="117326" cy="117643"/>
      </dsp:txXfrm>
    </dsp:sp>
    <dsp:sp modelId="{C40CF6B4-9678-4A33-B4B2-8C52F4DC4D1B}">
      <dsp:nvSpPr>
        <dsp:cNvPr id="0" name=""/>
        <dsp:cNvSpPr/>
      </dsp:nvSpPr>
      <dsp:spPr>
        <a:xfrm>
          <a:off x="3322379" y="733605"/>
          <a:ext cx="790612" cy="7425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Put into ready queue</a:t>
          </a:r>
          <a:endParaRPr lang="zh-CN" altLang="en-US" sz="1400" kern="1200" dirty="0"/>
        </a:p>
      </dsp:txBody>
      <dsp:txXfrm>
        <a:off x="3344129" y="755355"/>
        <a:ext cx="747112" cy="699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E65F6-9952-4996-9F83-795B04611E2F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54402-AA51-406B-A1E0-387BF3D4C7A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7A447-2C92-4C92-99AC-1E86617D6CE4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161FE-7CF0-4982-B871-53E1EDD701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634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573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7019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7448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47868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9245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59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635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165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74338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75772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273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720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4000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41725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3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088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643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36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794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116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626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258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2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541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428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21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36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116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084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369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927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532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70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48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15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393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7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264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394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417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052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43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32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010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54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43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830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941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93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468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787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028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8914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401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190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1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52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225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94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599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3344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9232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978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13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3829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5785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12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7379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9824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9530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798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5279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73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2116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06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495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5261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97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139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635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9922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6739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162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87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7441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770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371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374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552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5874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7237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6133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633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582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924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260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5709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18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3230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7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9141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260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187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828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15534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5559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0505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428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569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9831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161FE-7CF0-4982-B871-53E1EDD70130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95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BCAC-8E30-4DB6-982C-307FB457A4CF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D37A-0167-4D17-B9A8-13B0DB547A72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1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1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2887-F707-4BCA-B4EF-A39D6F9C39C2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F316C-5011-4381-AA0C-04730FD32F6F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A1E4B-3A23-498E-BE08-74CF47C3132E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30A1-BE7A-4E7D-AF89-8E965ACCDE5F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D5A-0294-4A65-8FC3-E9A8821215EC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2" indent="0">
              <a:buNone/>
              <a:defRPr sz="18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6" indent="0">
              <a:buNone/>
              <a:defRPr sz="1600" b="1"/>
            </a:lvl7pPr>
            <a:lvl8pPr marL="3200266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42D8-15B3-456B-B0D7-564611BA16FD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11B3F-4390-43C6-9250-191B9B5704B9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878-9338-4692-B2F9-808B5ACC2B96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9A10-00C0-4D4A-AE8F-802F9FAD521D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2" indent="0">
              <a:buNone/>
              <a:defRPr sz="2400"/>
            </a:lvl3pPr>
            <a:lvl4pPr marL="1371543" indent="0">
              <a:buNone/>
              <a:defRPr sz="2000"/>
            </a:lvl4pPr>
            <a:lvl5pPr marL="1828724" indent="0">
              <a:buNone/>
              <a:defRPr sz="2000"/>
            </a:lvl5pPr>
            <a:lvl6pPr marL="2285905" indent="0">
              <a:buNone/>
              <a:defRPr sz="2000"/>
            </a:lvl6pPr>
            <a:lvl7pPr marL="2743086" indent="0">
              <a:buNone/>
              <a:defRPr sz="2000"/>
            </a:lvl7pPr>
            <a:lvl8pPr marL="3200266" indent="0">
              <a:buNone/>
              <a:defRPr sz="2000"/>
            </a:lvl8pPr>
            <a:lvl9pPr marL="365744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335C5-0014-442A-8C0A-942F656C7360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F316C-5011-4381-AA0C-04730FD32F6F}" type="datetime1">
              <a:rPr lang="en-US" altLang="zh-CN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36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9" indent="-285738" algn="l" defTabSz="91436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2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4" indent="-228591" algn="l" defTabSz="91436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4" indent="-228591" algn="l" defTabSz="91436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mailto:lijing712@scu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4608004" cy="3456000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43" y="375881"/>
            <a:ext cx="4432566" cy="82384"/>
          </a:xfrm>
          <a:custGeom>
            <a:avLst/>
            <a:gdLst>
              <a:gd name="connsiteX0" fmla="*/ 0 w 4432566"/>
              <a:gd name="connsiteY0" fmla="*/ 50800 h 82384"/>
              <a:gd name="connsiteX1" fmla="*/ 50800 w 4432566"/>
              <a:gd name="connsiteY1" fmla="*/ 0 h 82384"/>
              <a:gd name="connsiteX2" fmla="*/ 4381765 w 4432566"/>
              <a:gd name="connsiteY2" fmla="*/ 0 h 82384"/>
              <a:gd name="connsiteX3" fmla="*/ 4432566 w 4432566"/>
              <a:gd name="connsiteY3" fmla="*/ 50800 h 82384"/>
              <a:gd name="connsiteX4" fmla="*/ 4432566 w 4432566"/>
              <a:gd name="connsiteY4" fmla="*/ 82384 h 82384"/>
              <a:gd name="connsiteX5" fmla="*/ 0 w 4432566"/>
              <a:gd name="connsiteY5" fmla="*/ 82384 h 82384"/>
              <a:gd name="connsiteX6" fmla="*/ 0 w 4432566"/>
              <a:gd name="connsiteY6" fmla="*/ 50800 h 82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2566" h="82384">
                <a:moveTo>
                  <a:pt x="0" y="50800"/>
                </a:moveTo>
                <a:cubicBezTo>
                  <a:pt x="0" y="22860"/>
                  <a:pt x="22860" y="0"/>
                  <a:pt x="50800" y="0"/>
                </a:cubicBezTo>
                <a:lnTo>
                  <a:pt x="4381765" y="0"/>
                </a:lnTo>
                <a:cubicBezTo>
                  <a:pt x="4409706" y="0"/>
                  <a:pt x="4432566" y="22860"/>
                  <a:pt x="4432566" y="50800"/>
                </a:cubicBezTo>
                <a:lnTo>
                  <a:pt x="4432566" y="82384"/>
                </a:lnTo>
                <a:lnTo>
                  <a:pt x="0" y="82384"/>
                </a:lnTo>
                <a:lnTo>
                  <a:pt x="0" y="50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7743" y="420301"/>
            <a:ext cx="4432566" cy="533748"/>
          </a:xfrm>
          <a:custGeom>
            <a:avLst/>
            <a:gdLst>
              <a:gd name="connsiteX0" fmla="*/ 0 w 4432566"/>
              <a:gd name="connsiteY0" fmla="*/ 482947 h 533748"/>
              <a:gd name="connsiteX1" fmla="*/ 50800 w 4432566"/>
              <a:gd name="connsiteY1" fmla="*/ 533748 h 533748"/>
              <a:gd name="connsiteX2" fmla="*/ 4381765 w 4432566"/>
              <a:gd name="connsiteY2" fmla="*/ 533748 h 533748"/>
              <a:gd name="connsiteX3" fmla="*/ 4432566 w 4432566"/>
              <a:gd name="connsiteY3" fmla="*/ 482947 h 533748"/>
              <a:gd name="connsiteX4" fmla="*/ 4432566 w 4432566"/>
              <a:gd name="connsiteY4" fmla="*/ 0 h 533748"/>
              <a:gd name="connsiteX5" fmla="*/ 0 w 4432566"/>
              <a:gd name="connsiteY5" fmla="*/ 0 h 533748"/>
              <a:gd name="connsiteX6" fmla="*/ 0 w 4432566"/>
              <a:gd name="connsiteY6" fmla="*/ 482947 h 533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2566" h="533748">
                <a:moveTo>
                  <a:pt x="0" y="482947"/>
                </a:moveTo>
                <a:cubicBezTo>
                  <a:pt x="0" y="510887"/>
                  <a:pt x="22860" y="533748"/>
                  <a:pt x="50800" y="533748"/>
                </a:cubicBezTo>
                <a:lnTo>
                  <a:pt x="4381765" y="533748"/>
                </a:lnTo>
                <a:cubicBezTo>
                  <a:pt x="4409706" y="533748"/>
                  <a:pt x="4432566" y="510887"/>
                  <a:pt x="4432566" y="482947"/>
                </a:cubicBezTo>
                <a:lnTo>
                  <a:pt x="4432566" y="0"/>
                </a:lnTo>
                <a:lnTo>
                  <a:pt x="0" y="0"/>
                </a:lnTo>
                <a:lnTo>
                  <a:pt x="0" y="4829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513960" y="458188"/>
            <a:ext cx="12700" cy="470460"/>
          </a:xfrm>
          <a:custGeom>
            <a:avLst/>
            <a:gdLst>
              <a:gd name="connsiteX0" fmla="*/ 6350 w 12700"/>
              <a:gd name="connsiteY0" fmla="*/ 464110 h 470460"/>
              <a:gd name="connsiteX1" fmla="*/ 6350 w 12700"/>
              <a:gd name="connsiteY1" fmla="*/ 6350 h 470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470460">
                <a:moveTo>
                  <a:pt x="6350" y="46411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80808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513960" y="445488"/>
            <a:ext cx="12700" cy="25400"/>
          </a:xfrm>
          <a:custGeom>
            <a:avLst/>
            <a:gdLst>
              <a:gd name="connsiteX0" fmla="*/ 6350 w 12700"/>
              <a:gd name="connsiteY0" fmla="*/ 19050 h 25400"/>
              <a:gd name="connsiteX1" fmla="*/ 6350 w 12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5400">
                <a:moveTo>
                  <a:pt x="6350" y="190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B0B0B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513960" y="432788"/>
            <a:ext cx="12700" cy="25400"/>
          </a:xfrm>
          <a:custGeom>
            <a:avLst/>
            <a:gdLst>
              <a:gd name="connsiteX0" fmla="*/ 6350 w 12700"/>
              <a:gd name="connsiteY0" fmla="*/ 19050 h 25400"/>
              <a:gd name="connsiteX1" fmla="*/ 6350 w 12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5400">
                <a:moveTo>
                  <a:pt x="6350" y="190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CFCFC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513960" y="420088"/>
            <a:ext cx="12700" cy="25400"/>
          </a:xfrm>
          <a:custGeom>
            <a:avLst/>
            <a:gdLst>
              <a:gd name="connsiteX0" fmla="*/ 6350 w 12700"/>
              <a:gd name="connsiteY0" fmla="*/ 19050 h 25400"/>
              <a:gd name="connsiteX1" fmla="*/ 6350 w 1270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25400">
                <a:moveTo>
                  <a:pt x="6350" y="190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F0F0F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513960" y="401038"/>
            <a:ext cx="12700" cy="31750"/>
          </a:xfrm>
          <a:custGeom>
            <a:avLst/>
            <a:gdLst>
              <a:gd name="connsiteX0" fmla="*/ 6350 w 12700"/>
              <a:gd name="connsiteY0" fmla="*/ 25400 h 31750"/>
              <a:gd name="connsiteX1" fmla="*/ 6350 w 12700"/>
              <a:gd name="connsiteY1" fmla="*/ 6350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31750">
                <a:moveTo>
                  <a:pt x="6350" y="2540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" y="419100"/>
            <a:ext cx="44577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8804" y="1042197"/>
            <a:ext cx="3824893" cy="8463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 Light" panose="020B0502040204020203" pitchFamily="34" charset="-122"/>
                <a:cs typeface="微软雅黑" pitchFamily="18" charset="0"/>
              </a:rPr>
              <a:t>Unit 14   Exception and Process/Thread</a:t>
            </a:r>
            <a:endParaRPr lang="en-US" altLang="zh-CN" sz="1400" dirty="0">
              <a:solidFill>
                <a:srgbClr val="000000"/>
              </a:solidFill>
              <a:latin typeface="+mj-lt"/>
              <a:ea typeface="微软雅黑 Light" panose="020B0502040204020203" pitchFamily="34" charset="-122"/>
              <a:cs typeface="微软雅黑" pitchFamily="18" charset="0"/>
            </a:endParaRPr>
          </a:p>
          <a:p>
            <a:pPr algn="ctr"/>
            <a:r>
              <a:rPr lang="zh-CN" altLang="en-US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李靓 </a:t>
            </a:r>
            <a:r>
              <a:rPr lang="en-US" altLang="zh-CN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(Li Jing)    </a:t>
            </a:r>
            <a:r>
              <a:rPr lang="en-US" altLang="zh-CN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  <a:hlinkClick r:id="rId4"/>
              </a:rPr>
              <a:t>lijing712@scu.edu.cn</a:t>
            </a:r>
            <a:r>
              <a:rPr lang="en-US" altLang="zh-CN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 </a:t>
            </a:r>
          </a:p>
          <a:p>
            <a:pPr algn="ctr"/>
            <a:r>
              <a:rPr lang="en-US" altLang="zh-CN" sz="1400" dirty="0">
                <a:solidFill>
                  <a:srgbClr val="000000"/>
                </a:solidFill>
                <a:latin typeface="+mj-lt"/>
                <a:ea typeface="微软雅黑 Light" panose="020B0502040204020203" pitchFamily="34" charset="-122"/>
                <a:cs typeface="微软雅黑" pitchFamily="18" charset="0"/>
              </a:rPr>
              <a:t>School of Computer Science / Software Engineering  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sp>
        <p:nvSpPr>
          <p:cNvPr id="19" name="TextBox 24"/>
          <p:cNvSpPr txBox="1"/>
          <p:nvPr/>
        </p:nvSpPr>
        <p:spPr>
          <a:xfrm>
            <a:off x="1116902" y="356396"/>
            <a:ext cx="2468689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990000"/>
                </a:solidFill>
                <a:latin typeface="+mj-lt"/>
                <a:ea typeface="楷体" pitchFamily="49" charset="-122"/>
                <a:sym typeface="+mn-ea"/>
              </a:rPr>
              <a:t>System Level Programming </a:t>
            </a:r>
            <a:endParaRPr lang="zh-CN" altLang="en-US" sz="1600" dirty="0">
              <a:solidFill>
                <a:srgbClr val="990000"/>
              </a:solidFill>
              <a:latin typeface="+mj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8C32C64-848E-40E5-8ABC-26300934CE2E}"/>
              </a:ext>
            </a:extLst>
          </p:cNvPr>
          <p:cNvGrpSpPr/>
          <p:nvPr/>
        </p:nvGrpSpPr>
        <p:grpSpPr>
          <a:xfrm>
            <a:off x="1389564" y="2185198"/>
            <a:ext cx="1828800" cy="995053"/>
            <a:chOff x="1237456" y="1802131"/>
            <a:chExt cx="2117252" cy="115200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79DE9B0-78E3-4CDE-B1F3-FF8D80EC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656" y="1802131"/>
              <a:ext cx="898052" cy="1152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01803C9-02E3-486E-AC51-74B82B72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456" y="1802131"/>
              <a:ext cx="884200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73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Exception control flow occurs on different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levels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14.1.1 Exception introduction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9EE379D-7DBC-48E9-8E92-5AC185ABE114}"/>
              </a:ext>
            </a:extLst>
          </p:cNvPr>
          <p:cNvGrpSpPr/>
          <p:nvPr/>
        </p:nvGrpSpPr>
        <p:grpSpPr>
          <a:xfrm>
            <a:off x="1043778" y="965994"/>
            <a:ext cx="2520296" cy="2058995"/>
            <a:chOff x="399256" y="1133830"/>
            <a:chExt cx="3517372" cy="2058995"/>
          </a:xfrm>
        </p:grpSpPr>
        <p:graphicFrame>
          <p:nvGraphicFramePr>
            <p:cNvPr id="2" name="图示 1">
              <a:extLst>
                <a:ext uri="{FF2B5EF4-FFF2-40B4-BE49-F238E27FC236}">
                  <a16:creationId xmlns:a16="http://schemas.microsoft.com/office/drawing/2014/main" id="{3CB1C024-BFF4-47A5-ABAC-54E5A96B2A2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62890273"/>
                </p:ext>
              </p:extLst>
            </p:nvPr>
          </p:nvGraphicFramePr>
          <p:xfrm>
            <a:off x="399256" y="1133830"/>
            <a:ext cx="3517372" cy="14323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77675FDB-3601-4361-8DA2-D9EFAB4C951E}"/>
                </a:ext>
              </a:extLst>
            </p:cNvPr>
            <p:cNvGrpSpPr/>
            <p:nvPr/>
          </p:nvGrpSpPr>
          <p:grpSpPr>
            <a:xfrm>
              <a:off x="399256" y="2503560"/>
              <a:ext cx="3517372" cy="407745"/>
              <a:chOff x="0" y="716181"/>
              <a:chExt cx="3517372" cy="407745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F7E3402D-1F98-454B-8350-23DC81071875}"/>
                  </a:ext>
                </a:extLst>
              </p:cNvPr>
              <p:cNvSpPr/>
              <p:nvPr/>
            </p:nvSpPr>
            <p:spPr>
              <a:xfrm>
                <a:off x="0" y="716181"/>
                <a:ext cx="3517372" cy="407745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矩形: 圆角 4">
                <a:extLst>
                  <a:ext uri="{FF2B5EF4-FFF2-40B4-BE49-F238E27FC236}">
                    <a16:creationId xmlns:a16="http://schemas.microsoft.com/office/drawing/2014/main" id="{1E9600E5-F779-4B70-A6FB-671D7B39CD94}"/>
                  </a:ext>
                </a:extLst>
              </p:cNvPr>
              <p:cNvSpPr txBox="1"/>
              <p:nvPr/>
            </p:nvSpPr>
            <p:spPr>
              <a:xfrm>
                <a:off x="19904" y="736085"/>
                <a:ext cx="3477564" cy="3679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ctr" anchorCtr="0">
                <a:noAutofit/>
              </a:bodyPr>
              <a:lstStyle/>
              <a:p>
                <a:pPr marL="0" lvl="0" indent="0" algn="l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1700" kern="1200" dirty="0"/>
                  <a:t>Application level </a:t>
                </a:r>
                <a:endParaRPr lang="zh-CN" altLang="en-US" sz="1700" kern="1200" dirty="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19ADC7A-C4B1-47D0-867B-B0F76944159C}"/>
                </a:ext>
              </a:extLst>
            </p:cNvPr>
            <p:cNvGrpSpPr/>
            <p:nvPr/>
          </p:nvGrpSpPr>
          <p:grpSpPr>
            <a:xfrm>
              <a:off x="399256" y="2911305"/>
              <a:ext cx="3517372" cy="281520"/>
              <a:chOff x="0" y="1123926"/>
              <a:chExt cx="3517372" cy="28152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476A442-AE6E-49F6-B063-FF4D9585E881}"/>
                  </a:ext>
                </a:extLst>
              </p:cNvPr>
              <p:cNvSpPr/>
              <p:nvPr/>
            </p:nvSpPr>
            <p:spPr>
              <a:xfrm>
                <a:off x="0" y="1123926"/>
                <a:ext cx="3517372" cy="28152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7D49D37-9AEC-436E-8225-256979367F6E}"/>
                  </a:ext>
                </a:extLst>
              </p:cNvPr>
              <p:cNvSpPr txBox="1"/>
              <p:nvPr/>
            </p:nvSpPr>
            <p:spPr>
              <a:xfrm>
                <a:off x="0" y="1123926"/>
                <a:ext cx="3517372" cy="28152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1677" tIns="21590" rIns="120904" bIns="21590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20000"/>
                  </a:spcAft>
                  <a:buChar char="•"/>
                </a:pPr>
                <a:r>
                  <a:rPr lang="en-US" altLang="zh-CN" sz="1300" dirty="0" err="1"/>
                  <a:t>setjmp</a:t>
                </a:r>
                <a:r>
                  <a:rPr lang="en-US" altLang="zh-CN" sz="1300" dirty="0"/>
                  <a:t>(), </a:t>
                </a:r>
                <a:r>
                  <a:rPr lang="en-US" altLang="zh-CN" sz="1300" dirty="0" err="1"/>
                  <a:t>longjmp</a:t>
                </a:r>
                <a:r>
                  <a:rPr lang="en-US" altLang="zh-CN" sz="1300" dirty="0"/>
                  <a:t>()</a:t>
                </a:r>
                <a:endParaRPr lang="zh-CN" altLang="en-US" sz="13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76253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9" y="459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14.3.4 Summary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100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097083-997C-4661-8E43-5D68DC80E6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22" y="507596"/>
            <a:ext cx="2200872" cy="279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96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9" y="459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14.3.4 Summary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101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56C7475-6134-403D-AF8D-3250B2995F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5" y="809889"/>
            <a:ext cx="3523457" cy="215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660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14.3.1 Intro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14.3.2 Helloworld1 App—simple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14.3.3 Helloworld2 App—full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14.3.4 Summary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</a:rPr>
              <a:t>14.3.5 Windows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14.3.6 Windows Thread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14.3 Windows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10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System call function call related to process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Create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CreateProcess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()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Finish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14.3.5 Windows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103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228E66E-369D-4EDA-9264-CF0361D47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51794"/>
            <a:ext cx="4629794" cy="15696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BOOL   CreateProcess(   </a:t>
            </a:r>
            <a:b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LPCTSTR   lpApplicationName,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执行程序文件名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LPTSTR   lpCommandLine,  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参数行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LPSECURITY_ATTRIBUTES   lpProcessAttributes,  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进程安全参数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LPSECURITY_ATTRIBUTES   lpThreadAttributes,    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线程安全参数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BOOL   bInheritHandles,  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继承标记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DWORD   dwCreationFlags,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创建标记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LPVOID   lpEnvironment,  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环境变量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LPCTSTR   lpCurrentDirectory,    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运行该子进程的初始目录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LPSTARTUPINFO   lpStartupInfo,  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创建该子进程的相关参数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LPPROCESS_INFORMATION   lpProcessInformation     //   </a:t>
            </a:r>
            <a: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  <a:t>创建后用于被创建子进程的信息   </a:t>
            </a:r>
            <a:br>
              <a:rPr lang="zh-CN" altLang="fr-CA" sz="8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);   </a:t>
            </a:r>
          </a:p>
        </p:txBody>
      </p:sp>
    </p:spTree>
    <p:extLst>
      <p:ext uri="{BB962C8B-B14F-4D97-AF65-F5344CB8AC3E}">
        <p14:creationId xmlns:p14="http://schemas.microsoft.com/office/powerpoint/2010/main" val="33349419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System call function call related to process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Create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Finish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ExitProcess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()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TerminateProcess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()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14.3.5 Windows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104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2E293CE-A2CF-4CD7-ACD9-72364B4F5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657" y="2489994"/>
            <a:ext cx="2721768" cy="584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BOOL TerminateProcess(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     HANDLE</a:t>
            </a:r>
            <a:r>
              <a:rPr lang="fr-CA" altLang="zh-CN" sz="800" i="1" dirty="0">
                <a:solidFill>
                  <a:schemeClr val="bg1"/>
                </a:solidFill>
                <a:latin typeface="Arial" panose="020B0604020202020204" pitchFamily="34" charset="0"/>
              </a:rPr>
              <a:t> hProcess</a:t>
            </a: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// handle to the process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     UINT</a:t>
            </a:r>
            <a:r>
              <a:rPr lang="fr-CA" altLang="zh-CN" sz="800" i="1" dirty="0">
                <a:solidFill>
                  <a:schemeClr val="bg1"/>
                </a:solidFill>
                <a:latin typeface="Arial" panose="020B0604020202020204" pitchFamily="34" charset="0"/>
              </a:rPr>
              <a:t> uExitCode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// exit code for the process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);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B2576BE-21D4-430B-9258-666CC96EE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656" y="1865749"/>
            <a:ext cx="2721769" cy="4616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VOID </a:t>
            </a:r>
            <a:r>
              <a:rPr lang="en-US" altLang="zh-CN" sz="800" b="1" dirty="0" err="1">
                <a:solidFill>
                  <a:schemeClr val="bg1"/>
                </a:solidFill>
                <a:latin typeface="Arial" panose="020B0604020202020204" pitchFamily="34" charset="0"/>
              </a:rPr>
              <a:t>ExitProcess</a:t>
            </a:r>
            <a:r>
              <a:rPr lang="en-US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     UINT </a:t>
            </a:r>
            <a:r>
              <a:rPr lang="en-US" altLang="zh-CN" sz="800" i="1" dirty="0" err="1">
                <a:solidFill>
                  <a:schemeClr val="bg1"/>
                </a:solidFill>
                <a:latin typeface="Arial" panose="020B0604020202020204" pitchFamily="34" charset="0"/>
              </a:rPr>
              <a:t>uExitCode</a:t>
            </a:r>
            <a:r>
              <a:rPr lang="en-US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// exit code for all threads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);</a:t>
            </a:r>
            <a:r>
              <a:rPr lang="fr-CA" altLang="zh-CN" sz="8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585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14.3.1 Intro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14.3.2 Helloworld1 App—simple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14.3.3 Helloworld2 App—full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14.3.4 Summary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14.3.5 Windows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</a:rPr>
              <a:t>14.3.6 Windows Thread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14.3 Windows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260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Windows process is not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schedulable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A container of threads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At least, there is a main thread in it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Creating threads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 err="1">
                <a:solidFill>
                  <a:schemeClr val="tx1"/>
                </a:solidFill>
                <a:ea typeface="楷体" pitchFamily="49" charset="-122"/>
              </a:rPr>
              <a:t>CreateThead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()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System call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_</a:t>
            </a:r>
            <a:r>
              <a:rPr lang="en-US" altLang="zh-CN" sz="1500" dirty="0" err="1">
                <a:solidFill>
                  <a:schemeClr val="tx1"/>
                </a:solidFill>
                <a:ea typeface="楷体" pitchFamily="49" charset="-122"/>
              </a:rPr>
              <a:t>beginthread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()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Library function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14.3.6 Windows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E6118D-687D-4A3E-B409-2D4B4D85F6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56" y="1499394"/>
            <a:ext cx="1752600" cy="13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72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14.3.6 Windows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CAD2E7-3AF7-4A63-B47A-5C1DBDF7F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7" t="20605" r="22395" b="17666"/>
          <a:stretch/>
        </p:blipFill>
        <p:spPr>
          <a:xfrm>
            <a:off x="756695" y="804889"/>
            <a:ext cx="3094462" cy="2050256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651A21F7-78CF-4693-BA06-F21568A413E5}"/>
              </a:ext>
            </a:extLst>
          </p:cNvPr>
          <p:cNvSpPr/>
          <p:nvPr/>
        </p:nvSpPr>
        <p:spPr>
          <a:xfrm>
            <a:off x="2532856" y="889794"/>
            <a:ext cx="381330" cy="194193"/>
          </a:xfrm>
          <a:prstGeom prst="ellipse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9ABEBB5-7705-410A-960C-B44AF78F63AD}"/>
              </a:ext>
            </a:extLst>
          </p:cNvPr>
          <p:cNvSpPr/>
          <p:nvPr/>
        </p:nvSpPr>
        <p:spPr>
          <a:xfrm>
            <a:off x="2197429" y="1112175"/>
            <a:ext cx="914400" cy="110607"/>
          </a:xfrm>
          <a:prstGeom prst="ellipse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D64AD12-679A-42B9-AEA7-EBD495A45FF7}"/>
              </a:ext>
            </a:extLst>
          </p:cNvPr>
          <p:cNvSpPr/>
          <p:nvPr/>
        </p:nvSpPr>
        <p:spPr>
          <a:xfrm>
            <a:off x="2737538" y="1271079"/>
            <a:ext cx="1104735" cy="316040"/>
          </a:xfrm>
          <a:prstGeom prst="ellipse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6360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Function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CreateThread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()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Return 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a handle of the thread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if it is created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Otherwise return 0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14.3.6 Windows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108</a:t>
            </a:fld>
            <a:endParaRPr 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9B4D8C1-FD42-41EB-B999-152215D0A48F}"/>
              </a:ext>
            </a:extLst>
          </p:cNvPr>
          <p:cNvSpPr>
            <a:spLocks/>
          </p:cNvSpPr>
          <p:nvPr/>
        </p:nvSpPr>
        <p:spPr bwMode="auto">
          <a:xfrm>
            <a:off x="551326" y="832822"/>
            <a:ext cx="3505200" cy="167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1200" dirty="0"/>
              <a:t>HANDLE </a:t>
            </a:r>
            <a:r>
              <a:rPr lang="en-US" altLang="zh-CN" sz="1200" dirty="0" err="1"/>
              <a:t>CreateThread</a:t>
            </a:r>
            <a:r>
              <a:rPr lang="en-US" altLang="zh-CN" sz="1200" dirty="0"/>
              <a:t>(</a:t>
            </a:r>
          </a:p>
          <a:p>
            <a:pPr>
              <a:buNone/>
            </a:pPr>
            <a:r>
              <a:rPr lang="en-US" altLang="zh-CN" sz="1200" dirty="0"/>
              <a:t>           PSECURITY_ATTRIBUTES  </a:t>
            </a:r>
            <a:r>
              <a:rPr lang="en-US" altLang="zh-CN" sz="1200" dirty="0" err="1"/>
              <a:t>psa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DWORD   </a:t>
            </a:r>
            <a:r>
              <a:rPr lang="en-US" altLang="zh-CN" sz="1200" dirty="0" err="1"/>
              <a:t>cbStackSize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</a:t>
            </a:r>
            <a:r>
              <a:rPr lang="en-US" altLang="zh-CN" sz="1200" dirty="0">
                <a:solidFill>
                  <a:schemeClr val="hlink"/>
                </a:solidFill>
              </a:rPr>
              <a:t>PTHREAD_START_ROUTINE  </a:t>
            </a:r>
            <a:r>
              <a:rPr lang="en-US" altLang="zh-CN" sz="1200" dirty="0" err="1">
                <a:solidFill>
                  <a:schemeClr val="hlink"/>
                </a:solidFill>
              </a:rPr>
              <a:t>pfnStartAddr</a:t>
            </a:r>
            <a:r>
              <a:rPr lang="en-US" altLang="zh-CN" sz="1200" dirty="0">
                <a:solidFill>
                  <a:schemeClr val="hlink"/>
                </a:solidFill>
              </a:rPr>
              <a:t>,</a:t>
            </a:r>
          </a:p>
          <a:p>
            <a:pPr>
              <a:buNone/>
            </a:pPr>
            <a:r>
              <a:rPr lang="en-US" altLang="zh-CN" sz="1200" dirty="0"/>
              <a:t>           PVOID  </a:t>
            </a:r>
            <a:r>
              <a:rPr lang="en-US" altLang="zh-CN" sz="1200" dirty="0" err="1"/>
              <a:t>pvParam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DWORD </a:t>
            </a:r>
            <a:r>
              <a:rPr lang="en-US" altLang="zh-CN" sz="1200" dirty="0" err="1"/>
              <a:t>dwCreateFlags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PDWORD  </a:t>
            </a:r>
            <a:r>
              <a:rPr lang="en-US" altLang="zh-CN" sz="1200" dirty="0" err="1"/>
              <a:t>pdwThreadID</a:t>
            </a:r>
            <a:r>
              <a:rPr lang="en-US" altLang="zh-CN" sz="1200" dirty="0"/>
              <a:t>);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394648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Function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CreateThread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()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14.3.6 Windows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9B4D8C1-FD42-41EB-B999-152215D0A48F}"/>
              </a:ext>
            </a:extLst>
          </p:cNvPr>
          <p:cNvSpPr>
            <a:spLocks/>
          </p:cNvSpPr>
          <p:nvPr/>
        </p:nvSpPr>
        <p:spPr bwMode="auto">
          <a:xfrm>
            <a:off x="780256" y="832822"/>
            <a:ext cx="3505200" cy="167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1200" dirty="0"/>
              <a:t>HANDLE </a:t>
            </a:r>
            <a:r>
              <a:rPr lang="en-US" altLang="zh-CN" sz="1200" dirty="0" err="1"/>
              <a:t>CreateThread</a:t>
            </a:r>
            <a:r>
              <a:rPr lang="en-US" altLang="zh-CN" sz="1200" dirty="0"/>
              <a:t>(</a:t>
            </a:r>
          </a:p>
          <a:p>
            <a:pPr>
              <a:buNone/>
            </a:pPr>
            <a:r>
              <a:rPr lang="en-US" altLang="zh-CN" sz="1200" dirty="0"/>
              <a:t>           PSECURITY_ATTRIBUTES  </a:t>
            </a:r>
            <a:r>
              <a:rPr lang="en-US" altLang="zh-CN" sz="1200" dirty="0" err="1"/>
              <a:t>psa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DWORD   </a:t>
            </a:r>
            <a:r>
              <a:rPr lang="en-US" altLang="zh-CN" sz="1200" dirty="0" err="1"/>
              <a:t>cbStackSize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PTHREAD_START_ROUTINE  </a:t>
            </a:r>
            <a:r>
              <a:rPr lang="en-US" altLang="zh-CN" sz="1200" dirty="0" err="1"/>
              <a:t>pfnStartAddr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PVOID  </a:t>
            </a:r>
            <a:r>
              <a:rPr lang="en-US" altLang="zh-CN" sz="1200" dirty="0" err="1"/>
              <a:t>pvParam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DWORD </a:t>
            </a:r>
            <a:r>
              <a:rPr lang="en-US" altLang="zh-CN" sz="1200" dirty="0" err="1"/>
              <a:t>dwCreateFlags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PDWORD  </a:t>
            </a:r>
            <a:r>
              <a:rPr lang="en-US" altLang="zh-CN" sz="1200" dirty="0" err="1"/>
              <a:t>pdwThreadID</a:t>
            </a:r>
            <a:r>
              <a:rPr lang="en-US" altLang="zh-CN" sz="1200" dirty="0"/>
              <a:t>);</a:t>
            </a:r>
            <a:endParaRPr lang="zh-CN" altLang="en-US" sz="1200" dirty="0"/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F8FA6DE4-5324-406C-B13A-1226E73B6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76" y="1207204"/>
            <a:ext cx="990600" cy="927636"/>
          </a:xfrm>
          <a:prstGeom prst="wedgeRoundRectCallout">
            <a:avLst>
              <a:gd name="adj1" fmla="val 60391"/>
              <a:gd name="adj2" fmla="val -46700"/>
              <a:gd name="adj3" fmla="val 16667"/>
            </a:avLst>
          </a:prstGeom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pointer to STRCUT </a:t>
            </a:r>
            <a:r>
              <a:rPr lang="en-US" altLang="zh-CN" sz="1200" dirty="0">
                <a:latin typeface="Arial" panose="020B0604020202020204" pitchFamily="34" charset="0"/>
              </a:rPr>
              <a:t>(NULL for default)</a:t>
            </a: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32EF9C4E-F8D3-4BA8-A95F-179F84B3E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6586" y="509240"/>
            <a:ext cx="1066800" cy="522127"/>
          </a:xfrm>
          <a:prstGeom prst="wedgeRoundRectCallout">
            <a:avLst>
              <a:gd name="adj1" fmla="val -82135"/>
              <a:gd name="adj2" fmla="val 124258"/>
              <a:gd name="adj3" fmla="val 16667"/>
            </a:avLst>
          </a:prstGeom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Size of the thread stack </a:t>
            </a:r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1E2C8413-9153-437C-8336-8F8479733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856" y="2032794"/>
            <a:ext cx="1066800" cy="685800"/>
          </a:xfrm>
          <a:prstGeom prst="wedgeRoundRectCallout">
            <a:avLst>
              <a:gd name="adj1" fmla="val -61587"/>
              <a:gd name="adj2" fmla="val -96290"/>
              <a:gd name="adj3" fmla="val 16667"/>
            </a:avLst>
          </a:prstGeom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Address of the thread function </a:t>
            </a:r>
            <a:endParaRPr lang="en-US" altLang="zh-CN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4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Hardware and software cooperation on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exception handling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14.1.1 Exception introduction 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5FAA93C-3AFB-4AE5-BF33-8154FB19B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8"/>
          <a:stretch/>
        </p:blipFill>
        <p:spPr bwMode="auto">
          <a:xfrm>
            <a:off x="1298839" y="889794"/>
            <a:ext cx="260561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3728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Function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CreateThread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()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14.3.6 Windows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110</a:t>
            </a:fld>
            <a:endParaRPr 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9B4D8C1-FD42-41EB-B999-152215D0A48F}"/>
              </a:ext>
            </a:extLst>
          </p:cNvPr>
          <p:cNvSpPr>
            <a:spLocks/>
          </p:cNvSpPr>
          <p:nvPr/>
        </p:nvSpPr>
        <p:spPr bwMode="auto">
          <a:xfrm>
            <a:off x="780256" y="832822"/>
            <a:ext cx="3505200" cy="1676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1200" dirty="0"/>
              <a:t>HANDLE </a:t>
            </a:r>
            <a:r>
              <a:rPr lang="en-US" altLang="zh-CN" sz="1200" dirty="0" err="1"/>
              <a:t>CreateThread</a:t>
            </a:r>
            <a:r>
              <a:rPr lang="en-US" altLang="zh-CN" sz="1200" dirty="0"/>
              <a:t>(</a:t>
            </a:r>
          </a:p>
          <a:p>
            <a:pPr>
              <a:buNone/>
            </a:pPr>
            <a:r>
              <a:rPr lang="en-US" altLang="zh-CN" sz="1200" dirty="0"/>
              <a:t>           PSECURITY_ATTRIBUTES  </a:t>
            </a:r>
            <a:r>
              <a:rPr lang="en-US" altLang="zh-CN" sz="1200" dirty="0" err="1"/>
              <a:t>psa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DWORD   </a:t>
            </a:r>
            <a:r>
              <a:rPr lang="en-US" altLang="zh-CN" sz="1200" dirty="0" err="1"/>
              <a:t>cbStackSize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PTHREAD_START_ROUTINE  </a:t>
            </a:r>
            <a:r>
              <a:rPr lang="en-US" altLang="zh-CN" sz="1200" dirty="0" err="1"/>
              <a:t>pfnStartAddr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PVOID  </a:t>
            </a:r>
            <a:r>
              <a:rPr lang="en-US" altLang="zh-CN" sz="1200" dirty="0" err="1"/>
              <a:t>pvParam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DWORD </a:t>
            </a:r>
            <a:r>
              <a:rPr lang="en-US" altLang="zh-CN" sz="1200" dirty="0" err="1"/>
              <a:t>dwCreateFlags</a:t>
            </a:r>
            <a:r>
              <a:rPr lang="en-US" altLang="zh-CN" sz="1200" dirty="0"/>
              <a:t>,</a:t>
            </a:r>
          </a:p>
          <a:p>
            <a:pPr>
              <a:buNone/>
            </a:pPr>
            <a:r>
              <a:rPr lang="en-US" altLang="zh-CN" sz="1200" dirty="0"/>
              <a:t>           PDWORD  </a:t>
            </a:r>
            <a:r>
              <a:rPr lang="en-US" altLang="zh-CN" sz="1200" dirty="0" err="1"/>
              <a:t>pdwThreadID</a:t>
            </a:r>
            <a:r>
              <a:rPr lang="en-US" altLang="zh-CN" sz="1200" dirty="0"/>
              <a:t>);</a:t>
            </a:r>
            <a:endParaRPr lang="zh-CN" altLang="en-US" sz="1200" dirty="0"/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F8FA6DE4-5324-406C-B13A-1226E73B6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71" y="2380796"/>
            <a:ext cx="1029285" cy="350126"/>
          </a:xfrm>
          <a:prstGeom prst="wedgeRoundRectCallout">
            <a:avLst>
              <a:gd name="adj1" fmla="val 63739"/>
              <a:gd name="adj2" fmla="val -198333"/>
              <a:gd name="adj3" fmla="val 16667"/>
            </a:avLst>
          </a:prstGeom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Arguments </a:t>
            </a:r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32EF9C4E-F8D3-4BA8-A95F-179F84B3E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056" y="333493"/>
            <a:ext cx="1905000" cy="461941"/>
          </a:xfrm>
          <a:prstGeom prst="wedgeRoundRectCallout">
            <a:avLst>
              <a:gd name="adj1" fmla="val -41427"/>
              <a:gd name="adj2" fmla="val 321699"/>
              <a:gd name="adj3" fmla="val 16667"/>
            </a:avLst>
          </a:prstGeom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0 OR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CREATE_SUSPENDED</a:t>
            </a:r>
            <a:endParaRPr lang="en-US" altLang="zh-CN" sz="1200" dirty="0">
              <a:latin typeface="Arial" panose="020B0604020202020204" pitchFamily="34" charset="0"/>
            </a:endParaRP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1E2C8413-9153-437C-8336-8F8479733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794" y="2591666"/>
            <a:ext cx="1341862" cy="507928"/>
          </a:xfrm>
          <a:prstGeom prst="wedgeRoundRectCallout">
            <a:avLst>
              <a:gd name="adj1" fmla="val -33924"/>
              <a:gd name="adj2" fmla="val -101910"/>
              <a:gd name="adj3" fmla="val 16667"/>
            </a:avLst>
          </a:prstGeom>
          <a:ln>
            <a:noFill/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</a:rPr>
              <a:t>ID of the thread we created </a:t>
            </a:r>
            <a:endParaRPr lang="en-US" altLang="zh-CN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775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Function _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beginthread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()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Used in C/C++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_</a:t>
            </a:r>
            <a:r>
              <a:rPr lang="en-US" altLang="zh-CN" sz="1400" dirty="0" err="1">
                <a:solidFill>
                  <a:schemeClr val="tx1"/>
                </a:solidFill>
                <a:ea typeface="楷体" pitchFamily="49" charset="-122"/>
              </a:rPr>
              <a:t>beginthread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() calls </a:t>
            </a:r>
            <a:r>
              <a:rPr lang="en-US" altLang="zh-CN" sz="1400" dirty="0" err="1">
                <a:solidFill>
                  <a:schemeClr val="tx1"/>
                </a:solidFill>
                <a:ea typeface="楷体" pitchFamily="49" charset="-122"/>
              </a:rPr>
              <a:t>CreateThread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()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_</a:t>
            </a:r>
            <a:r>
              <a:rPr lang="en-US" altLang="zh-CN" sz="1400" dirty="0" err="1">
                <a:solidFill>
                  <a:schemeClr val="tx1"/>
                </a:solidFill>
                <a:ea typeface="楷体" pitchFamily="49" charset="-122"/>
              </a:rPr>
              <a:t>endthread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() calls </a:t>
            </a:r>
            <a:r>
              <a:rPr lang="en-US" altLang="zh-CN" sz="1400" dirty="0" err="1">
                <a:solidFill>
                  <a:schemeClr val="tx1"/>
                </a:solidFill>
                <a:ea typeface="楷体" pitchFamily="49" charset="-122"/>
              </a:rPr>
              <a:t>ExitThread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()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14.3.6 Windows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111</a:t>
            </a:fld>
            <a:endParaRPr 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30A27DA-0CB8-4E59-A9C6-EB7AC0160525}"/>
              </a:ext>
            </a:extLst>
          </p:cNvPr>
          <p:cNvSpPr>
            <a:spLocks/>
          </p:cNvSpPr>
          <p:nvPr/>
        </p:nvSpPr>
        <p:spPr bwMode="auto">
          <a:xfrm>
            <a:off x="475456" y="889794"/>
            <a:ext cx="3505200" cy="95805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200" dirty="0"/>
              <a:t>unsigned long _</a:t>
            </a:r>
            <a:r>
              <a:rPr lang="en-US" altLang="zh-CN" sz="1200" dirty="0" err="1"/>
              <a:t>beginthread</a:t>
            </a:r>
            <a:r>
              <a:rPr lang="en-US" altLang="zh-CN" sz="1200" dirty="0"/>
              <a:t>(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200" dirty="0"/>
              <a:t>		void( __</a:t>
            </a:r>
            <a:r>
              <a:rPr lang="en-US" altLang="zh-CN" sz="1200" dirty="0" err="1"/>
              <a:t>cdecl</a:t>
            </a:r>
            <a:r>
              <a:rPr lang="en-US" altLang="zh-CN" sz="1200" dirty="0"/>
              <a:t> *</a:t>
            </a:r>
            <a:r>
              <a:rPr lang="en-US" altLang="zh-CN" sz="1200" dirty="0" err="1"/>
              <a:t>start_address</a:t>
            </a:r>
            <a:r>
              <a:rPr lang="en-US" altLang="zh-CN" sz="1200" dirty="0"/>
              <a:t> )( void * ),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200" dirty="0"/>
              <a:t>		unsigned </a:t>
            </a:r>
            <a:r>
              <a:rPr lang="en-US" altLang="zh-CN" sz="1200" dirty="0" err="1"/>
              <a:t>stack_size</a:t>
            </a:r>
            <a:r>
              <a:rPr lang="en-US" altLang="zh-CN" sz="1200" dirty="0"/>
              <a:t>,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200" dirty="0"/>
              <a:t>		void *</a:t>
            </a:r>
            <a:r>
              <a:rPr lang="en-US" altLang="zh-CN" sz="1200" dirty="0" err="1"/>
              <a:t>arglist</a:t>
            </a:r>
            <a:r>
              <a:rPr lang="en-US" altLang="zh-CN" sz="1200" dirty="0"/>
              <a:t> );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537217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Four methods to terminate a thread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14.3.6 Windows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112</a:t>
            </a:fld>
            <a:endParaRPr lang="en-US"/>
          </a:p>
        </p:txBody>
      </p:sp>
      <p:graphicFrame>
        <p:nvGraphicFramePr>
          <p:cNvPr id="2" name="表格 9">
            <a:extLst>
              <a:ext uri="{FF2B5EF4-FFF2-40B4-BE49-F238E27FC236}">
                <a16:creationId xmlns:a16="http://schemas.microsoft.com/office/drawing/2014/main" id="{5123B50F-BE15-4922-8012-62B32D9F8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21806"/>
              </p:ext>
            </p:extLst>
          </p:nvPr>
        </p:nvGraphicFramePr>
        <p:xfrm>
          <a:off x="399256" y="1118394"/>
          <a:ext cx="38862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2906333708"/>
                    </a:ext>
                  </a:extLst>
                </a:gridCol>
              </a:tblGrid>
              <a:tr h="143038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VOID </a:t>
                      </a:r>
                      <a:r>
                        <a:rPr lang="en-US" altLang="zh-CN" sz="1400" dirty="0" err="1">
                          <a:solidFill>
                            <a:srgbClr val="0000FF"/>
                          </a:solidFill>
                        </a:rPr>
                        <a:t>ExitThread</a:t>
                      </a:r>
                      <a:r>
                        <a:rPr lang="en-US" altLang="zh-CN" sz="1400" dirty="0"/>
                        <a:t>(DWORD </a:t>
                      </a:r>
                      <a:r>
                        <a:rPr lang="en-US" altLang="zh-CN" sz="1400" dirty="0" err="1"/>
                        <a:t>dwExitCode</a:t>
                      </a:r>
                      <a:r>
                        <a:rPr lang="en-US" altLang="zh-CN" sz="1400" dirty="0"/>
                        <a:t>)</a:t>
                      </a:r>
                      <a:endParaRPr lang="en-US" altLang="zh-CN" sz="1400" dirty="0">
                        <a:solidFill>
                          <a:schemeClr val="tx1"/>
                        </a:solidFill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998765"/>
                  </a:ext>
                </a:extLst>
              </a:tr>
              <a:tr h="199862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BOOL </a:t>
                      </a:r>
                      <a:r>
                        <a:rPr lang="en-US" altLang="zh-CN" sz="1400" dirty="0" err="1">
                          <a:solidFill>
                            <a:srgbClr val="0000FF"/>
                          </a:solidFill>
                        </a:rPr>
                        <a:t>TerminateThread</a:t>
                      </a:r>
                      <a:r>
                        <a:rPr lang="en-US" altLang="zh-CN" sz="1400" dirty="0"/>
                        <a:t>(HANDLE </a:t>
                      </a:r>
                      <a:r>
                        <a:rPr lang="en-US" altLang="zh-CN" sz="1400" dirty="0" err="1"/>
                        <a:t>hThread</a:t>
                      </a:r>
                      <a:r>
                        <a:rPr lang="en-US" altLang="zh-CN" sz="1400" dirty="0"/>
                        <a:t>, DWORD </a:t>
                      </a:r>
                      <a:r>
                        <a:rPr lang="en-US" altLang="zh-CN" sz="1400" dirty="0" err="1"/>
                        <a:t>dwExitCode</a:t>
                      </a:r>
                      <a:r>
                        <a:rPr lang="en-US" altLang="zh-CN" sz="1400" dirty="0"/>
                        <a:t>)</a:t>
                      </a:r>
                      <a:endParaRPr lang="en-US" altLang="zh-CN" sz="1400" dirty="0">
                        <a:solidFill>
                          <a:schemeClr val="tx1"/>
                        </a:solidFill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74604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solidFill>
                            <a:srgbClr val="0000FF"/>
                          </a:solidFill>
                        </a:rPr>
                        <a:t>ExitProcess</a:t>
                      </a:r>
                      <a:r>
                        <a:rPr lang="en-US" altLang="zh-CN" sz="1400" dirty="0"/>
                        <a:t>() or </a:t>
                      </a:r>
                      <a:r>
                        <a:rPr lang="en-US" altLang="zh-CN" sz="1400" dirty="0" err="1">
                          <a:solidFill>
                            <a:srgbClr val="0000FF"/>
                          </a:solidFill>
                        </a:rPr>
                        <a:t>TerminateProcess</a:t>
                      </a:r>
                      <a:r>
                        <a:rPr lang="en-US" altLang="zh-CN" sz="1400" dirty="0"/>
                        <a:t>()</a:t>
                      </a:r>
                      <a:endParaRPr lang="en-US" altLang="zh-CN" sz="1400" dirty="0">
                        <a:solidFill>
                          <a:schemeClr val="tx1"/>
                        </a:solidFill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983950"/>
                  </a:ext>
                </a:extLst>
              </a:tr>
              <a:tr h="199862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Thread’s correct return</a:t>
                      </a:r>
                    </a:p>
                    <a:p>
                      <a:pPr marL="285750" marR="0" lvl="0" indent="-28575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dirty="0"/>
                        <a:t>We </a:t>
                      </a:r>
                      <a:r>
                        <a:rPr lang="en-US" altLang="zh-CN" sz="1400" dirty="0">
                          <a:solidFill>
                            <a:srgbClr val="0000FF"/>
                          </a:solidFill>
                        </a:rPr>
                        <a:t>commend</a:t>
                      </a:r>
                      <a:r>
                        <a:rPr lang="en-US" altLang="zh-CN" sz="1400" dirty="0"/>
                        <a:t> this way to terminate  </a:t>
                      </a:r>
                      <a:endParaRPr lang="en-US" altLang="zh-CN" sz="1400" dirty="0">
                        <a:solidFill>
                          <a:schemeClr val="tx1"/>
                        </a:solidFill>
                        <a:ea typeface="楷体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59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389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14.1.1 Exception introduction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14.1.2 Exception in detail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14.1.3 Exception summary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14.1.4 Exception types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14.1.5 Exception in IA32/x86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 Exception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Where from?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FDC27B3-9EB9-4CC2-84F3-06380B8C8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1" y="804889"/>
            <a:ext cx="2972385" cy="1165501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775DECEE-9F42-4BF4-B36A-5AA40D1B23AC}"/>
              </a:ext>
            </a:extLst>
          </p:cNvPr>
          <p:cNvSpPr/>
          <p:nvPr/>
        </p:nvSpPr>
        <p:spPr>
          <a:xfrm>
            <a:off x="885006" y="965994"/>
            <a:ext cx="533985" cy="546533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54880CB5-D222-47BF-9EEE-C83325365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246856" y="2111099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00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deal with it?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Exception handler / Interruption Service Routine (ISR)</a:t>
            </a:r>
            <a:r>
              <a:rPr lang="zh-CN" altLang="en-US" sz="1200" dirty="0">
                <a:solidFill>
                  <a:schemeClr val="tx1"/>
                </a:solidFill>
                <a:ea typeface="楷体" pitchFamily="49" charset="-122"/>
              </a:rPr>
              <a:t>中断服务程序</a:t>
            </a: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C822BF-9DD2-40BD-B736-159F55128C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1" y="804889"/>
            <a:ext cx="2972385" cy="1165501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A2CFD805-F122-469D-80C4-B6C00671614D}"/>
              </a:ext>
            </a:extLst>
          </p:cNvPr>
          <p:cNvSpPr/>
          <p:nvPr/>
        </p:nvSpPr>
        <p:spPr>
          <a:xfrm>
            <a:off x="3020264" y="1089957"/>
            <a:ext cx="874614" cy="546533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44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deal with it?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14.1.1 Exception introduction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2D0AB2-0B95-4F40-83AA-9F179D0D0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69" y="768356"/>
            <a:ext cx="3752056" cy="23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77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locate the corresponding exception handler/ISR?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254AFA-352D-4B84-8063-A3FF9A5BDC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5" y="1270794"/>
            <a:ext cx="2972385" cy="1165501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F611D8FE-CB1D-44B4-9D96-08EF7F7AC7CD}"/>
              </a:ext>
            </a:extLst>
          </p:cNvPr>
          <p:cNvSpPr/>
          <p:nvPr/>
        </p:nvSpPr>
        <p:spPr>
          <a:xfrm>
            <a:off x="2099512" y="1475538"/>
            <a:ext cx="533400" cy="394133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758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locate the corresponding exception handler/ISR?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Exception number </a:t>
            </a: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[Page fault 14]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Exception table </a:t>
            </a: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[initialized at boot time]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6D2BE6-6827-4C4F-9D76-ADFA24247D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61" y="1423194"/>
            <a:ext cx="2195730" cy="18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locate the corresponding exception handler/ISR?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ETR</a:t>
            </a: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 [Exception Table Base Register]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6D2BE6-6827-4C4F-9D76-ADFA24247D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61" y="1346994"/>
            <a:ext cx="2195730" cy="1879678"/>
          </a:xfrm>
          <a:prstGeom prst="rect">
            <a:avLst/>
          </a:prstGeom>
        </p:spPr>
      </p:pic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9FB9E46E-428F-4FA0-A6CC-6570280C7F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8948" y="1642111"/>
            <a:ext cx="1092237" cy="197205"/>
          </a:xfrm>
          <a:prstGeom prst="bentConnector2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67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locate the corresponding exception handler/ISR?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2B1526-B0EC-4283-8894-4941AC5A15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542" y="804889"/>
            <a:ext cx="1987114" cy="250229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B96CAFA-6696-4048-93F3-9B285572A90E}"/>
              </a:ext>
            </a:extLst>
          </p:cNvPr>
          <p:cNvSpPr/>
          <p:nvPr/>
        </p:nvSpPr>
        <p:spPr>
          <a:xfrm>
            <a:off x="-210343" y="1208059"/>
            <a:ext cx="2743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ea typeface="楷体" pitchFamily="49" charset="-122"/>
              </a:rPr>
              <a:t>Exceptions are </a:t>
            </a: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numbered</a:t>
            </a:r>
            <a:r>
              <a:rPr lang="en-US" altLang="zh-CN" sz="1200" dirty="0">
                <a:ea typeface="楷体" pitchFamily="49" charset="-122"/>
              </a:rPr>
              <a:t>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Table</a:t>
            </a:r>
            <a:r>
              <a:rPr lang="en-US" altLang="zh-CN" sz="1200" dirty="0">
                <a:ea typeface="楷体" pitchFamily="49" charset="-122"/>
              </a:rPr>
              <a:t> items are filled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Exception table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ea typeface="楷体" pitchFamily="49" charset="-122"/>
              </a:rPr>
              <a:t>Exception ID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ea typeface="楷体" pitchFamily="49" charset="-122"/>
              </a:rPr>
              <a:t>The corresponding ISR address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200" dirty="0"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95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14.0 Flow of control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 Exception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14.2 Process and Thread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14.3 Windows Process and Thread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微软雅黑 Light" panose="020B0502040204020203" pitchFamily="34" charset="-122"/>
              </a:rPr>
              <a:t>Exception and Process/Thread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0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locate the corresponding exception handler/ISR?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93582E-C493-41FC-9D04-E0D7E18B9895}"/>
              </a:ext>
            </a:extLst>
          </p:cNvPr>
          <p:cNvSpPr/>
          <p:nvPr/>
        </p:nvSpPr>
        <p:spPr>
          <a:xfrm>
            <a:off x="-144104" y="1118394"/>
            <a:ext cx="321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Exception X</a:t>
            </a:r>
            <a:r>
              <a:rPr lang="en-US" altLang="zh-CN" sz="1200" dirty="0">
                <a:ea typeface="楷体" pitchFamily="49" charset="-122"/>
              </a:rPr>
              <a:t> happens, generating the address of an exception handler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200" dirty="0">
              <a:ea typeface="楷体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F2C428-8B15-4D0E-905B-5055CCB59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56" y="1261804"/>
            <a:ext cx="3139613" cy="202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49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locate the corresponding exception handler/ISR?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9EA351-9C5C-4DEC-B8A3-AD9B9AE30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6" y="1115622"/>
            <a:ext cx="3294857" cy="203682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C1260A-DC71-4B75-95A1-2C2FEB59EB69}"/>
              </a:ext>
            </a:extLst>
          </p:cNvPr>
          <p:cNvSpPr/>
          <p:nvPr/>
        </p:nvSpPr>
        <p:spPr>
          <a:xfrm>
            <a:off x="-144104" y="1118394"/>
            <a:ext cx="321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Load</a:t>
            </a:r>
            <a:r>
              <a:rPr lang="en-US" altLang="zh-CN" sz="1200" dirty="0">
                <a:ea typeface="楷体" pitchFamily="49" charset="-122"/>
              </a:rPr>
              <a:t> the instruction of exception handler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200" dirty="0"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81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exception handler / ISR table is made?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0753D8-0E56-40B7-9228-4F4B62F95BC1}"/>
              </a:ext>
            </a:extLst>
          </p:cNvPr>
          <p:cNvSpPr/>
          <p:nvPr/>
        </p:nvSpPr>
        <p:spPr>
          <a:xfrm>
            <a:off x="18256" y="790764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ea typeface="楷体" pitchFamily="49" charset="-122"/>
              </a:rPr>
              <a:t>CPU uses some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ea typeface="楷体" pitchFamily="49" charset="-122"/>
              </a:rPr>
              <a:t>OS uses some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ea typeface="楷体" pitchFamily="49" charset="-122"/>
              </a:rPr>
              <a:t>( BIOS in IA32 uses some 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A19D759-F51F-425E-895E-6FBE58002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4" t="35303" r="33342" b="35303"/>
          <a:stretch/>
        </p:blipFill>
        <p:spPr>
          <a:xfrm>
            <a:off x="246856" y="1575594"/>
            <a:ext cx="417248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to switch to and return from exception handler/ISR?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77ED365-25FC-4BE3-9530-1DE5A60FF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" y="999149"/>
            <a:ext cx="1660954" cy="232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7CFC720-CA71-405A-A5F0-9B4CD9B47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696" y="979605"/>
            <a:ext cx="1631116" cy="2348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0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What exception handler/ISR returns?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Returns control to </a:t>
            </a:r>
            <a:r>
              <a:rPr lang="en-US" altLang="zh-CN" sz="1200" dirty="0" err="1">
                <a:solidFill>
                  <a:srgbClr val="0000FF"/>
                </a:solidFill>
                <a:ea typeface="楷体" pitchFamily="49" charset="-122"/>
              </a:rPr>
              <a:t>I_current</a:t>
            </a:r>
            <a:endParaRPr lang="en-US" altLang="zh-CN" sz="12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Returns control to </a:t>
            </a:r>
            <a:r>
              <a:rPr lang="en-US" altLang="zh-CN" sz="1200" dirty="0" err="1">
                <a:solidFill>
                  <a:srgbClr val="0000FF"/>
                </a:solidFill>
                <a:ea typeface="楷体" pitchFamily="49" charset="-122"/>
              </a:rPr>
              <a:t>I_next</a:t>
            </a:r>
            <a:endParaRPr lang="en-US" altLang="zh-CN" sz="12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Aborts</a:t>
            </a: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 the interrupted program, no return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14.1.2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in detail </a:t>
            </a:r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141157-8CB4-4D3E-8764-0EE51362F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1" y="804889"/>
            <a:ext cx="2972385" cy="1165501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BB8E7E11-5893-437B-AEA6-61085DEC9A44}"/>
              </a:ext>
            </a:extLst>
          </p:cNvPr>
          <p:cNvSpPr/>
          <p:nvPr/>
        </p:nvSpPr>
        <p:spPr>
          <a:xfrm>
            <a:off x="2035240" y="1388535"/>
            <a:ext cx="990600" cy="546533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841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14.1.1 Exception introduction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14.1.2 Exception in detail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14.1.3 Exception summary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14.1.4 Exception types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14.1.5 Exception in IA32/x86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 Exception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49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14.1.3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summary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B82453-EF90-4CE0-8A97-D2BA5BA5E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3" t="34449" r="34606" b="21647"/>
          <a:stretch/>
        </p:blipFill>
        <p:spPr>
          <a:xfrm>
            <a:off x="551656" y="684712"/>
            <a:ext cx="3505200" cy="2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Exception V.S. Function calls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The return address 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probably not the next instruction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Kernel stack V.S. user stack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Run in kernel mode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Push more onto the stack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EFLAGS (program status and control)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When occurs?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Relationship successive functions?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Hardware or software? 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14.1.3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summary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7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14.1.1 Exception introduction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14.1.2 Exception in detail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14.1.3 Exception summary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14.1.4 Exception types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14.1.5 Exception in IA32/x86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 Exception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43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14.1.4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Exception types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02373DAE-02F2-44A0-86BC-FE9BA83CB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170326" y="1118394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The processor reads and executes instruction sequences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14.0 Flow of Control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1494456C-7C94-4099-8218-14C6226CC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6" y="965994"/>
            <a:ext cx="2837657" cy="20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77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Asynchronous exceptions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异步异常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Interrupts </a:t>
            </a:r>
            <a:r>
              <a:rPr lang="zh-CN" altLang="en-US" sz="1600" dirty="0">
                <a:solidFill>
                  <a:srgbClr val="990000"/>
                </a:solidFill>
                <a:ea typeface="楷体" pitchFamily="49" charset="-122"/>
              </a:rPr>
              <a:t>中断 </a:t>
            </a:r>
            <a:endParaRPr lang="en-US" altLang="zh-CN" sz="1600" dirty="0">
              <a:solidFill>
                <a:srgbClr val="990000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E.g. Timer interrupt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E.g. I/O interrupt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Arrival of data from disk / network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14.1.4 Exception types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997F4DF2-0946-455F-ADBC-D908E360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246856" y="2111099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3B30A6-F977-4C4E-B1C8-624C368FE700}"/>
              </a:ext>
            </a:extLst>
          </p:cNvPr>
          <p:cNvSpPr/>
          <p:nvPr/>
        </p:nvSpPr>
        <p:spPr>
          <a:xfrm>
            <a:off x="246856" y="2413794"/>
            <a:ext cx="4267200" cy="1524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0415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Asynchronous exceptions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异步异常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14.1.4 Exception types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997F4DF2-0946-455F-ADBC-D908E360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246856" y="2111099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3B30A6-F977-4C4E-B1C8-624C368FE700}"/>
              </a:ext>
            </a:extLst>
          </p:cNvPr>
          <p:cNvSpPr/>
          <p:nvPr/>
        </p:nvSpPr>
        <p:spPr>
          <a:xfrm>
            <a:off x="246856" y="2413794"/>
            <a:ext cx="4267200" cy="1524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0BDCBCE0-D52D-4909-A8C1-DEBA49C0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49" y="876594"/>
            <a:ext cx="3271553" cy="10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B15F05B-A91D-4FE2-A517-399E3AA4CA06}"/>
              </a:ext>
            </a:extLst>
          </p:cNvPr>
          <p:cNvSpPr/>
          <p:nvPr/>
        </p:nvSpPr>
        <p:spPr>
          <a:xfrm>
            <a:off x="3230584" y="1252576"/>
            <a:ext cx="685800" cy="36740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09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Synchronous exception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同步异常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Caused by events that occur as a result of executing an instruction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Traps </a:t>
            </a:r>
            <a:r>
              <a:rPr lang="zh-CN" altLang="en-US" sz="1600" dirty="0">
                <a:solidFill>
                  <a:srgbClr val="0000FF"/>
                </a:solidFill>
                <a:ea typeface="楷体" pitchFamily="49" charset="-122"/>
              </a:rPr>
              <a:t>陷阱</a:t>
            </a:r>
            <a:endParaRPr lang="en-US" altLang="zh-CN" sz="1600" dirty="0">
              <a:solidFill>
                <a:srgbClr val="0000FF"/>
              </a:solidFill>
              <a:ea typeface="楷体" pitchFamily="49" charset="-122"/>
            </a:endParaRP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E.g. system calls, breakpoint traps  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14.1.4 Exception types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C6D9CC5-7934-4DB0-8A9F-630C5D347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246856" y="2111099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2879BFB-6CD0-418B-A8A4-F79E63A6540F}"/>
              </a:ext>
            </a:extLst>
          </p:cNvPr>
          <p:cNvSpPr/>
          <p:nvPr/>
        </p:nvSpPr>
        <p:spPr>
          <a:xfrm>
            <a:off x="246856" y="2586074"/>
            <a:ext cx="4267200" cy="1524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477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Synchronous exception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同步异常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Traps </a:t>
            </a:r>
            <a:r>
              <a:rPr lang="zh-CN" altLang="en-US" sz="1600" dirty="0">
                <a:solidFill>
                  <a:srgbClr val="0000FF"/>
                </a:solidFill>
                <a:ea typeface="楷体" pitchFamily="49" charset="-122"/>
              </a:rPr>
              <a:t>陷阱</a:t>
            </a:r>
            <a:endParaRPr lang="en-US" altLang="zh-CN" sz="1600" dirty="0">
              <a:solidFill>
                <a:srgbClr val="0000FF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14.1.4 Exception types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C6D9CC5-7934-4DB0-8A9F-630C5D347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246856" y="2111099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2879BFB-6CD0-418B-A8A4-F79E63A6540F}"/>
              </a:ext>
            </a:extLst>
          </p:cNvPr>
          <p:cNvSpPr/>
          <p:nvPr/>
        </p:nvSpPr>
        <p:spPr>
          <a:xfrm>
            <a:off x="246856" y="2586074"/>
            <a:ext cx="4267200" cy="1524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2E6B43FB-AC7F-404D-96BC-82674FE0E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56" y="1042194"/>
            <a:ext cx="3113834" cy="9248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970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Synchronous exception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同步异常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Caused by events that occur as a result of executing an instruction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Faults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故障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E.g. page faults, protection faults, floating point exceptions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14.1.4 Exception types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902AE530-AE42-4246-B3E2-0BDC51895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246856" y="2111099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A20ABE-1861-48AD-B9F6-62FD226CA3CC}"/>
              </a:ext>
            </a:extLst>
          </p:cNvPr>
          <p:cNvSpPr/>
          <p:nvPr/>
        </p:nvSpPr>
        <p:spPr>
          <a:xfrm>
            <a:off x="246856" y="2755034"/>
            <a:ext cx="4267200" cy="1524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87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Synchronous exception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同步异常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Faults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故障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14.1.4 Exception types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902AE530-AE42-4246-B3E2-0BDC51895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246856" y="2111099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6A20ABE-1861-48AD-B9F6-62FD226CA3CC}"/>
              </a:ext>
            </a:extLst>
          </p:cNvPr>
          <p:cNvSpPr/>
          <p:nvPr/>
        </p:nvSpPr>
        <p:spPr>
          <a:xfrm>
            <a:off x="246856" y="2755034"/>
            <a:ext cx="4267200" cy="1524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42C4A022-80EE-4DFC-A854-7495364F8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8" y="1037619"/>
            <a:ext cx="3624497" cy="10048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482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Synchronous exception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同步异常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Caused by events that occur as a result of executing an instruction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Aborts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终止 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E.g. illegal instruction, ECC memory check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14.1.4 Exception types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13B39BC7-42CE-4947-91A2-7DC56D530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246856" y="2111099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56E9500-6AEC-47B5-B599-6FB506C7ACCF}"/>
              </a:ext>
            </a:extLst>
          </p:cNvPr>
          <p:cNvSpPr/>
          <p:nvPr/>
        </p:nvSpPr>
        <p:spPr>
          <a:xfrm>
            <a:off x="246856" y="2923338"/>
            <a:ext cx="4267200" cy="1524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7855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Synchronous exception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同步异常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Aborts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终止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14.1.4 Exception types</a:t>
            </a:r>
            <a:endParaRPr lang="zh-CN" altLang="en-US" dirty="0">
              <a:solidFill>
                <a:srgbClr val="990000"/>
              </a:solidFill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13B39BC7-42CE-4947-91A2-7DC56D530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t="-1469" r="666" b="1469"/>
          <a:stretch/>
        </p:blipFill>
        <p:spPr bwMode="auto">
          <a:xfrm>
            <a:off x="246856" y="2111099"/>
            <a:ext cx="4267200" cy="1080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56E9500-6AEC-47B5-B599-6FB506C7ACCF}"/>
              </a:ext>
            </a:extLst>
          </p:cNvPr>
          <p:cNvSpPr/>
          <p:nvPr/>
        </p:nvSpPr>
        <p:spPr>
          <a:xfrm>
            <a:off x="246856" y="2923338"/>
            <a:ext cx="4267200" cy="1524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1510DA64-5BF3-4401-BDCE-9FF4344F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7" y="1042194"/>
            <a:ext cx="3408679" cy="976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15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14.1.1 Exception introduction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14.1.2 Exception in detail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14.1.3 Exception summary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14.1.4 Exception types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14.1.5 Exception in IA32/x86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 Exception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74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Exception defined in Intel Pentium system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0-31 Pentium architecture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32-255 OS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14.1.5 Exception </a:t>
            </a:r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in IA32/x86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FAF232-ABA0-4028-998F-72ACF320B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4" t="35303" r="33342" b="35303"/>
          <a:stretch/>
        </p:blipFill>
        <p:spPr>
          <a:xfrm>
            <a:off x="246856" y="1423194"/>
            <a:ext cx="417248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3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Freeform 3"/>
              <p:cNvSpPr/>
              <p:nvPr/>
            </p:nvSpPr>
            <p:spPr>
              <a:xfrm>
                <a:off x="-76" y="454765"/>
                <a:ext cx="4608004" cy="2886572"/>
              </a:xfrm>
              <a:custGeom>
                <a:avLst/>
                <a:gdLst>
                  <a:gd name="connsiteX0" fmla="*/ 0 w 4608004"/>
                  <a:gd name="connsiteY0" fmla="*/ 3456000 h 3456000"/>
                  <a:gd name="connsiteX1" fmla="*/ 4608004 w 4608004"/>
                  <a:gd name="connsiteY1" fmla="*/ 3456000 h 3456000"/>
                  <a:gd name="connsiteX2" fmla="*/ 4608004 w 4608004"/>
                  <a:gd name="connsiteY2" fmla="*/ 0 h 3456000"/>
                  <a:gd name="connsiteX3" fmla="*/ 0 w 4608004"/>
                  <a:gd name="connsiteY3" fmla="*/ 0 h 3456000"/>
                  <a:gd name="connsiteX4" fmla="*/ 0 w 4608004"/>
                  <a:gd name="connsiteY4" fmla="*/ 3456000 h 34560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4608004" h="3456000">
                    <a:moveTo>
                      <a:pt x="0" y="3456000"/>
                    </a:moveTo>
                    <a:lnTo>
                      <a:pt x="4608004" y="3456000"/>
                    </a:lnTo>
                    <a:lnTo>
                      <a:pt x="4608004" y="0"/>
                    </a:lnTo>
                    <a:lnTo>
                      <a:pt x="0" y="0"/>
                    </a:lnTo>
                    <a:lnTo>
                      <a:pt x="0" y="345600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26" indent="-285726"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solidFill>
                      <a:schemeClr val="tx1"/>
                    </a:solidFill>
                    <a:ea typeface="楷体" pitchFamily="49" charset="-122"/>
                  </a:rPr>
                  <a:t>What is flow of control (control flow </a:t>
                </a:r>
                <a:r>
                  <a:rPr lang="zh-CN" altLang="en-US" sz="1600" dirty="0">
                    <a:solidFill>
                      <a:schemeClr val="tx1"/>
                    </a:solidFill>
                    <a:ea typeface="楷体" pitchFamily="49" charset="-122"/>
                  </a:rPr>
                  <a:t>控制流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itchFamily="49" charset="-122"/>
                  </a:rPr>
                  <a:t>) </a:t>
                </a:r>
                <a:endParaRPr lang="en-US" altLang="zh-CN" sz="1400" dirty="0">
                  <a:solidFill>
                    <a:srgbClr val="0000FF"/>
                  </a:solidFill>
                </a:endParaRPr>
              </a:p>
              <a:p>
                <a:pPr marL="742926" lvl="1" indent="-285726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……,   </m:t>
                    </m:r>
                    <m:sSub>
                      <m:sSubPr>
                        <m:ctrlPr>
                          <a:rPr lang="en-US" altLang="zh-CN" sz="1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Address sequence</a:t>
                </a:r>
              </a:p>
              <a:p>
                <a:pPr marL="742926" lvl="1" indent="-285726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Control </a:t>
                </a:r>
                <a:r>
                  <a:rPr lang="en-US" altLang="zh-CN" sz="1200" dirty="0">
                    <a:solidFill>
                      <a:schemeClr val="tx1"/>
                    </a:solidFill>
                    <a:ea typeface="楷体" pitchFamily="49" charset="-122"/>
                  </a:rPr>
                  <a:t>transfer </a:t>
                </a:r>
                <a:r>
                  <a:rPr lang="zh-CN" altLang="en-US" sz="1200" dirty="0">
                    <a:solidFill>
                      <a:schemeClr val="tx1"/>
                    </a:solidFill>
                    <a:ea typeface="楷体" pitchFamily="49" charset="-122"/>
                  </a:rPr>
                  <a:t>控制转移 </a:t>
                </a:r>
                <a:endParaRPr lang="en-US" altLang="zh-CN" sz="1200" dirty="0">
                  <a:solidFill>
                    <a:schemeClr val="tx1"/>
                  </a:solidFill>
                  <a:ea typeface="楷体" pitchFamily="49" charset="-122"/>
                </a:endParaRPr>
              </a:p>
              <a:p>
                <a:pPr marL="742926" lvl="1" indent="-285726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solidFill>
                      <a:schemeClr val="tx1"/>
                    </a:solidFill>
                    <a:latin typeface="+mj-lt"/>
                  </a:rPr>
                  <a:t>Control flow</a:t>
                </a:r>
              </a:p>
              <a:p>
                <a:pPr marL="1200126" lvl="2" indent="-285726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 ……,   </m:t>
                    </m:r>
                    <m:sSub>
                      <m:sSubPr>
                        <m:ctrlP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1200" dirty="0">
                  <a:solidFill>
                    <a:srgbClr val="0000FF"/>
                  </a:solidFill>
                </a:endParaRPr>
              </a:p>
              <a:p>
                <a:pPr marL="742926" lvl="1" indent="-285726">
                  <a:buFont typeface="Wingdings" panose="05000000000000000000" pitchFamily="2" charset="2"/>
                  <a:buChar char="Ø"/>
                </a:pPr>
                <a:endParaRPr lang="en-US" altLang="zh-CN" sz="1600" dirty="0">
                  <a:solidFill>
                    <a:schemeClr val="tx1"/>
                  </a:solidFill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4" name="Freeform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" y="454765"/>
                <a:ext cx="4608004" cy="2886572"/>
              </a:xfrm>
              <a:custGeom>
                <a:avLst/>
                <a:gdLst>
                  <a:gd name="connsiteX0" fmla="*/ 0 w 4608004"/>
                  <a:gd name="connsiteY0" fmla="*/ 3456000 h 3456000"/>
                  <a:gd name="connsiteX1" fmla="*/ 4608004 w 4608004"/>
                  <a:gd name="connsiteY1" fmla="*/ 3456000 h 3456000"/>
                  <a:gd name="connsiteX2" fmla="*/ 4608004 w 4608004"/>
                  <a:gd name="connsiteY2" fmla="*/ 0 h 3456000"/>
                  <a:gd name="connsiteX3" fmla="*/ 0 w 4608004"/>
                  <a:gd name="connsiteY3" fmla="*/ 0 h 3456000"/>
                  <a:gd name="connsiteX4" fmla="*/ 0 w 4608004"/>
                  <a:gd name="connsiteY4" fmla="*/ 3456000 h 34560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4608004" h="3456000">
                    <a:moveTo>
                      <a:pt x="0" y="3456000"/>
                    </a:moveTo>
                    <a:lnTo>
                      <a:pt x="4608004" y="3456000"/>
                    </a:lnTo>
                    <a:lnTo>
                      <a:pt x="4608004" y="0"/>
                    </a:lnTo>
                    <a:lnTo>
                      <a:pt x="0" y="0"/>
                    </a:lnTo>
                    <a:lnTo>
                      <a:pt x="0" y="3456000"/>
                    </a:lnTo>
                  </a:path>
                </a:pathLst>
              </a:custGeom>
              <a:blipFill>
                <a:blip r:embed="rId3"/>
                <a:stretch>
                  <a:fillRect l="-396" t="-842"/>
                </a:stretch>
              </a:blip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14.0 Flow of Control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A2666D-71C7-4DE5-9D38-0A6F4DCD5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56" y="1270794"/>
            <a:ext cx="239708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94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14.0 Flow of control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 Exception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14.2 Process and Thread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14.3 Windows Process and Thread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微软雅黑 Light" panose="020B0502040204020203" pitchFamily="34" charset="-122"/>
              </a:rPr>
              <a:t>Exception and Process/Thread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03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14.2.1 Process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14.2.2 Process related API for Win32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14.2.3 Thread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50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Exceptions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provide the basic building blocks that allow the operating system to provide the notion of a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process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4CC8EC6-F2BD-4D21-A698-B81C603E2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56" y="1194594"/>
            <a:ext cx="2455248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AE66C862-F746-4284-AF75-D66AA03D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56" y="1765578"/>
            <a:ext cx="2640583" cy="14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5324022-46DA-43CE-A1A9-E38D430632D2}"/>
              </a:ext>
            </a:extLst>
          </p:cNvPr>
          <p:cNvCxnSpPr>
            <a:cxnSpLocks/>
          </p:cNvCxnSpPr>
          <p:nvPr/>
        </p:nvCxnSpPr>
        <p:spPr>
          <a:xfrm flipV="1">
            <a:off x="0" y="1731945"/>
            <a:ext cx="4590256" cy="129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372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Why?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Because OS can 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get control of CPU back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by exception handler/ISR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Time slice is up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I/O finished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Call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system call 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functions that may cause block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…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77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What is a process: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instance of a running program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it is created by loader?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What is its relationship with program?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What it is made of?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DATA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CODE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CONTEXT/PCB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AFA36B7-9FD6-4DBE-A9E6-6344227AE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092852"/>
              </p:ext>
            </p:extLst>
          </p:nvPr>
        </p:nvGraphicFramePr>
        <p:xfrm>
          <a:off x="246856" y="1575594"/>
          <a:ext cx="41148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2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A9E3C2-088C-431A-81FB-9D347C374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6" t="8483" r="7011" b="11787"/>
          <a:stretch/>
        </p:blipFill>
        <p:spPr>
          <a:xfrm>
            <a:off x="632564" y="813594"/>
            <a:ext cx="3395258" cy="20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10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Characteristics (key abstractions) of a process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0845D6C-956C-4BAD-BBDA-C80BAB827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56" y="1194593"/>
            <a:ext cx="853328" cy="17603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E6A7CC3-4403-43C5-863D-28BDC6AFB238}"/>
              </a:ext>
            </a:extLst>
          </p:cNvPr>
          <p:cNvSpPr/>
          <p:nvPr/>
        </p:nvSpPr>
        <p:spPr>
          <a:xfrm>
            <a:off x="-210344" y="1042194"/>
            <a:ext cx="358139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ea typeface="楷体" pitchFamily="49" charset="-122"/>
              </a:rPr>
              <a:t>Resource ownership (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space</a:t>
            </a:r>
            <a:r>
              <a:rPr lang="en-US" altLang="zh-CN" sz="1500" dirty="0">
                <a:ea typeface="楷体" pitchFamily="49" charset="-122"/>
              </a:rPr>
              <a:t>)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ea typeface="楷体" pitchFamily="49" charset="-122"/>
              </a:rPr>
              <a:t>Private address space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ea typeface="楷体" pitchFamily="49" charset="-122"/>
              </a:rPr>
              <a:t>Virtual memory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Exclusive use of main memory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ea typeface="楷体" pitchFamily="49" charset="-122"/>
              </a:rPr>
              <a:t>Scheduling/execution (</a:t>
            </a:r>
            <a:r>
              <a:rPr lang="en-US" altLang="zh-CN" sz="1500" dirty="0">
                <a:solidFill>
                  <a:srgbClr val="990000"/>
                </a:solidFill>
                <a:ea typeface="楷体" pitchFamily="49" charset="-122"/>
              </a:rPr>
              <a:t>time</a:t>
            </a:r>
            <a:r>
              <a:rPr lang="en-US" altLang="zh-CN" sz="1500" dirty="0">
                <a:ea typeface="楷体" pitchFamily="49" charset="-122"/>
              </a:rPr>
              <a:t>)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ea typeface="楷体" pitchFamily="49" charset="-122"/>
              </a:rPr>
              <a:t>Logical control flow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ea typeface="楷体" pitchFamily="49" charset="-122"/>
              </a:rPr>
              <a:t>Context switching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Exclusive use of the CPU</a:t>
            </a:r>
            <a:endParaRPr lang="en-US" altLang="zh-CN" sz="1400" dirty="0"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825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Illusion 1: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Logical control flow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Interleaving and concurrency 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交错和并发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Logical and physical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80C66A5-9B8D-4E3C-B535-31070130C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6" y="1477223"/>
            <a:ext cx="289468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68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Illusion 1: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Logical control flow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Interleaving and concurrency 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交错和并发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Logical and physical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2A645C-6203-4DC1-B66A-AF49060F66FD}"/>
              </a:ext>
            </a:extLst>
          </p:cNvPr>
          <p:cNvSpPr/>
          <p:nvPr/>
        </p:nvSpPr>
        <p:spPr>
          <a:xfrm>
            <a:off x="2744350" y="1721133"/>
            <a:ext cx="1762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990000"/>
                </a:solidFill>
                <a:ea typeface="楷体" pitchFamily="49" charset="-122"/>
              </a:rPr>
              <a:t>Concurrent: AB, AC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7E652B-E514-4471-A556-6EB813E4D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6" y="2413794"/>
            <a:ext cx="2991206" cy="7724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0BE1448-640B-42EA-882B-2FACD5D72B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" y="1346994"/>
            <a:ext cx="2624526" cy="9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57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Illusion 1: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Logical control flow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DD019D-F6F0-4C76-82F2-ACB990799A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4" y="965994"/>
            <a:ext cx="3361943" cy="22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07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Freeform 3"/>
              <p:cNvSpPr/>
              <p:nvPr/>
            </p:nvSpPr>
            <p:spPr>
              <a:xfrm>
                <a:off x="-76" y="454765"/>
                <a:ext cx="4608004" cy="2886572"/>
              </a:xfrm>
              <a:custGeom>
                <a:avLst/>
                <a:gdLst>
                  <a:gd name="connsiteX0" fmla="*/ 0 w 4608004"/>
                  <a:gd name="connsiteY0" fmla="*/ 3456000 h 3456000"/>
                  <a:gd name="connsiteX1" fmla="*/ 4608004 w 4608004"/>
                  <a:gd name="connsiteY1" fmla="*/ 3456000 h 3456000"/>
                  <a:gd name="connsiteX2" fmla="*/ 4608004 w 4608004"/>
                  <a:gd name="connsiteY2" fmla="*/ 0 h 3456000"/>
                  <a:gd name="connsiteX3" fmla="*/ 0 w 4608004"/>
                  <a:gd name="connsiteY3" fmla="*/ 0 h 3456000"/>
                  <a:gd name="connsiteX4" fmla="*/ 0 w 4608004"/>
                  <a:gd name="connsiteY4" fmla="*/ 3456000 h 34560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4608004" h="3456000">
                    <a:moveTo>
                      <a:pt x="0" y="3456000"/>
                    </a:moveTo>
                    <a:lnTo>
                      <a:pt x="4608004" y="3456000"/>
                    </a:lnTo>
                    <a:lnTo>
                      <a:pt x="4608004" y="0"/>
                    </a:lnTo>
                    <a:lnTo>
                      <a:pt x="0" y="0"/>
                    </a:lnTo>
                    <a:lnTo>
                      <a:pt x="0" y="3456000"/>
                    </a:ln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26" indent="-285726">
                  <a:buFont typeface="Wingdings" panose="05000000000000000000" pitchFamily="2" charset="2"/>
                  <a:buChar char="Ø"/>
                </a:pPr>
                <a:r>
                  <a:rPr lang="en-US" altLang="zh-CN" sz="1600" dirty="0">
                    <a:solidFill>
                      <a:srgbClr val="0000FF"/>
                    </a:solidFill>
                    <a:ea typeface="楷体" pitchFamily="49" charset="-122"/>
                  </a:rPr>
                  <a:t>Normal</a:t>
                </a:r>
                <a:r>
                  <a:rPr lang="en-US" altLang="zh-CN" sz="1600" dirty="0">
                    <a:solidFill>
                      <a:schemeClr val="tx1"/>
                    </a:solidFill>
                    <a:ea typeface="楷体" pitchFamily="49" charset="-122"/>
                  </a:rPr>
                  <a:t> flow control </a:t>
                </a:r>
                <a:r>
                  <a:rPr lang="zh-CN" altLang="en-US" sz="1600" dirty="0">
                    <a:solidFill>
                      <a:schemeClr val="tx1"/>
                    </a:solidFill>
                    <a:ea typeface="楷体" pitchFamily="49" charset="-122"/>
                  </a:rPr>
                  <a:t>正常流</a:t>
                </a:r>
                <a:endParaRPr lang="en-US" altLang="zh-CN" sz="1600" dirty="0">
                  <a:solidFill>
                    <a:schemeClr val="tx1"/>
                  </a:solidFill>
                  <a:ea typeface="楷体" pitchFamily="49" charset="-122"/>
                </a:endParaRPr>
              </a:p>
              <a:p>
                <a:pPr marL="742926" lvl="1" indent="-285726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solidFill>
                      <a:schemeClr val="tx1"/>
                    </a:solidFill>
                    <a:ea typeface="楷体" pitchFamily="49" charset="-122"/>
                  </a:rPr>
                  <a:t>Smooth sequence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itchFamily="49" charset="-122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itchFamily="49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ea typeface="楷体" pitchFamily="49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itchFamily="49" charset="-122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itchFamily="49" charset="-122"/>
                          </a:rPr>
                          <m:t>𝑘</m:t>
                        </m:r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itchFamily="49" charset="-122"/>
                          </a:rPr>
                          <m:t>+1</m:t>
                        </m:r>
                      </m:sub>
                    </m:sSub>
                    <m:r>
                      <a:rPr lang="en-US" altLang="zh-CN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itchFamily="49" charset="-122"/>
                      </a:rPr>
                      <m:t> </m:t>
                    </m:r>
                  </m:oMath>
                </a14:m>
                <a:r>
                  <a:rPr lang="en-US" altLang="zh-CN" sz="1200" dirty="0">
                    <a:solidFill>
                      <a:schemeClr val="tx1"/>
                    </a:solidFill>
                    <a:ea typeface="楷体" pitchFamily="49" charset="-122"/>
                  </a:rPr>
                  <a:t>are adjacent in memory, E.G. </a:t>
                </a:r>
                <a:r>
                  <a:rPr lang="en-US" altLang="zh-CN" sz="1200" dirty="0">
                    <a:solidFill>
                      <a:srgbClr val="0000FF"/>
                    </a:solidFill>
                    <a:ea typeface="楷体" pitchFamily="49" charset="-122"/>
                  </a:rPr>
                  <a:t>PC++</a:t>
                </a:r>
              </a:p>
              <a:p>
                <a:pPr marL="742926" lvl="1" indent="-285726">
                  <a:buFont typeface="Wingdings" panose="05000000000000000000" pitchFamily="2" charset="2"/>
                  <a:buChar char="Ø"/>
                </a:pPr>
                <a:r>
                  <a:rPr lang="en-US" altLang="zh-CN" sz="1200" dirty="0">
                    <a:solidFill>
                      <a:schemeClr val="tx1"/>
                    </a:solidFill>
                    <a:ea typeface="楷体" pitchFamily="49" charset="-122"/>
                  </a:rPr>
                  <a:t>Abrupt changes to the smooth flow by program instructions: </a:t>
                </a:r>
                <a:r>
                  <a:rPr lang="en-US" altLang="zh-CN" sz="1200" dirty="0">
                    <a:solidFill>
                      <a:srgbClr val="0000FF"/>
                    </a:solidFill>
                    <a:ea typeface="楷体" pitchFamily="49" charset="-122"/>
                  </a:rPr>
                  <a:t>Jump, Call, Ret</a:t>
                </a:r>
              </a:p>
            </p:txBody>
          </p:sp>
        </mc:Choice>
        <mc:Fallback xmlns="">
          <p:sp>
            <p:nvSpPr>
              <p:cNvPr id="4" name="Freeform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" y="454765"/>
                <a:ext cx="4608004" cy="2886572"/>
              </a:xfrm>
              <a:custGeom>
                <a:avLst/>
                <a:gdLst>
                  <a:gd name="connsiteX0" fmla="*/ 0 w 4608004"/>
                  <a:gd name="connsiteY0" fmla="*/ 3456000 h 3456000"/>
                  <a:gd name="connsiteX1" fmla="*/ 4608004 w 4608004"/>
                  <a:gd name="connsiteY1" fmla="*/ 3456000 h 3456000"/>
                  <a:gd name="connsiteX2" fmla="*/ 4608004 w 4608004"/>
                  <a:gd name="connsiteY2" fmla="*/ 0 h 3456000"/>
                  <a:gd name="connsiteX3" fmla="*/ 0 w 4608004"/>
                  <a:gd name="connsiteY3" fmla="*/ 0 h 3456000"/>
                  <a:gd name="connsiteX4" fmla="*/ 0 w 4608004"/>
                  <a:gd name="connsiteY4" fmla="*/ 3456000 h 345600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4608004" h="3456000">
                    <a:moveTo>
                      <a:pt x="0" y="3456000"/>
                    </a:moveTo>
                    <a:lnTo>
                      <a:pt x="4608004" y="3456000"/>
                    </a:lnTo>
                    <a:lnTo>
                      <a:pt x="4608004" y="0"/>
                    </a:lnTo>
                    <a:lnTo>
                      <a:pt x="0" y="0"/>
                    </a:lnTo>
                    <a:lnTo>
                      <a:pt x="0" y="3456000"/>
                    </a:lnTo>
                  </a:path>
                </a:pathLst>
              </a:custGeom>
              <a:blipFill>
                <a:blip r:embed="rId3"/>
                <a:stretch>
                  <a:fillRect l="-396" t="-842"/>
                </a:stretch>
              </a:blip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14.0 Flow of Control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1054FCF-8B62-48C6-9593-0BCADD01BF15}"/>
              </a:ext>
            </a:extLst>
          </p:cNvPr>
          <p:cNvGrpSpPr/>
          <p:nvPr/>
        </p:nvGrpSpPr>
        <p:grpSpPr>
          <a:xfrm>
            <a:off x="2361566" y="1346994"/>
            <a:ext cx="2304890" cy="1905000"/>
            <a:chOff x="1752296" y="1423194"/>
            <a:chExt cx="2304890" cy="19050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CB75969-3FEF-41FB-85FB-5F33E6CF9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296" y="1423194"/>
              <a:ext cx="2304890" cy="1905000"/>
            </a:xfrm>
            <a:prstGeom prst="rect">
              <a:avLst/>
            </a:prstGeom>
          </p:spPr>
        </p:pic>
        <p:sp>
          <p:nvSpPr>
            <p:cNvPr id="13" name="Line 33">
              <a:extLst>
                <a:ext uri="{FF2B5EF4-FFF2-40B4-BE49-F238E27FC236}">
                  <a16:creationId xmlns:a16="http://schemas.microsoft.com/office/drawing/2014/main" id="{13BD70B6-3F54-4100-B492-B21845391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26" y="1956594"/>
              <a:ext cx="762000" cy="8382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79060C58-8569-4BDA-8C15-E492A8D20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2"/>
          <a:stretch/>
        </p:blipFill>
        <p:spPr bwMode="auto">
          <a:xfrm>
            <a:off x="0" y="2512216"/>
            <a:ext cx="3377310" cy="7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597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Types of multitasking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Cooperative multitasking 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协作式多任务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Preemptive multitasking 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抢占式多任务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Scheduling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-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Deciding which process to run next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46513F-0409-49C4-89C4-0632FAD08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7" y="1499394"/>
            <a:ext cx="2609057" cy="1700874"/>
          </a:xfrm>
          <a:prstGeom prst="rect">
            <a:avLst/>
          </a:prstGeom>
        </p:spPr>
      </p:pic>
      <p:sp>
        <p:nvSpPr>
          <p:cNvPr id="12" name="Up Arrow 4">
            <a:extLst>
              <a:ext uri="{FF2B5EF4-FFF2-40B4-BE49-F238E27FC236}">
                <a16:creationId xmlns:a16="http://schemas.microsoft.com/office/drawing/2014/main" id="{4E92F542-64FE-4A70-89BD-4F3A0FFEBE10}"/>
              </a:ext>
            </a:extLst>
          </p:cNvPr>
          <p:cNvSpPr/>
          <p:nvPr/>
        </p:nvSpPr>
        <p:spPr bwMode="auto">
          <a:xfrm>
            <a:off x="1313656" y="2541138"/>
            <a:ext cx="104094" cy="211695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3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Types of multitasking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Cooperative multitasking 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协作式多任务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Preemptive multitasking 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抢占式多任务</a:t>
            </a:r>
            <a:endParaRPr lang="en-US" altLang="zh-CN" sz="15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Scheduling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-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Deciding which process to run next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13CB42-07FF-4F6A-B91C-6F0DABD15D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0" y="1501200"/>
            <a:ext cx="2612012" cy="1702800"/>
          </a:xfrm>
          <a:prstGeom prst="rect">
            <a:avLst/>
          </a:prstGeom>
        </p:spPr>
      </p:pic>
      <p:sp>
        <p:nvSpPr>
          <p:cNvPr id="14" name="Up Arrow 4">
            <a:extLst>
              <a:ext uri="{FF2B5EF4-FFF2-40B4-BE49-F238E27FC236}">
                <a16:creationId xmlns:a16="http://schemas.microsoft.com/office/drawing/2014/main" id="{3787ED10-1685-4BA3-AE82-B9A4906E0F68}"/>
              </a:ext>
            </a:extLst>
          </p:cNvPr>
          <p:cNvSpPr/>
          <p:nvPr/>
        </p:nvSpPr>
        <p:spPr bwMode="auto">
          <a:xfrm rot="10800000">
            <a:off x="2033908" y="2533842"/>
            <a:ext cx="104094" cy="211695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62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Illusion 2: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Private address space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25C40D2-189B-4969-9CCC-39F559B1E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056" y="808194"/>
            <a:ext cx="2226478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5352ADA-6147-44FF-BE07-FB8D234D88F1}"/>
              </a:ext>
            </a:extLst>
          </p:cNvPr>
          <p:cNvSpPr/>
          <p:nvPr/>
        </p:nvSpPr>
        <p:spPr>
          <a:xfrm>
            <a:off x="2663332" y="929964"/>
            <a:ext cx="914400" cy="313505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5301FCA-5435-4D77-AE16-DB93774D37BD}"/>
              </a:ext>
            </a:extLst>
          </p:cNvPr>
          <p:cNvSpPr/>
          <p:nvPr/>
        </p:nvSpPr>
        <p:spPr>
          <a:xfrm>
            <a:off x="2663332" y="1646394"/>
            <a:ext cx="914400" cy="313505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6DF762-0AC9-424D-BC37-85FC4765EEE8}"/>
              </a:ext>
            </a:extLst>
          </p:cNvPr>
          <p:cNvSpPr/>
          <p:nvPr/>
        </p:nvSpPr>
        <p:spPr>
          <a:xfrm>
            <a:off x="-438944" y="1243499"/>
            <a:ext cx="290556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ea typeface="楷体" pitchFamily="49" charset="-122"/>
              </a:rPr>
              <a:t>A process provides each program with the illusion that it has 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exclusive</a:t>
            </a:r>
            <a:r>
              <a:rPr lang="en-US" altLang="zh-CN" sz="1500" dirty="0">
                <a:ea typeface="楷体" pitchFamily="49" charset="-122"/>
              </a:rPr>
              <a:t> use of the system’s address space </a:t>
            </a:r>
          </a:p>
        </p:txBody>
      </p:sp>
    </p:spTree>
    <p:extLst>
      <p:ext uri="{BB962C8B-B14F-4D97-AF65-F5344CB8AC3E}">
        <p14:creationId xmlns:p14="http://schemas.microsoft.com/office/powerpoint/2010/main" val="904999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Related terms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CPU mode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CPU mode = 1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zh-CN" altLang="en-US" sz="1500" dirty="0">
                <a:solidFill>
                  <a:srgbClr val="0000FF"/>
                </a:solidFill>
                <a:ea typeface="楷体" pitchFamily="49" charset="-122"/>
              </a:rPr>
              <a:t>用户态，不能执行特权指令</a:t>
            </a: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5407F5-14C0-4EC3-8141-ECDD56673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6" y="889794"/>
            <a:ext cx="3294857" cy="18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5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Related terms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CPU mode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CPU mode = 0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zh-CN" altLang="en-US" sz="1500" dirty="0">
                <a:solidFill>
                  <a:srgbClr val="0000FF"/>
                </a:solidFill>
                <a:ea typeface="楷体" pitchFamily="49" charset="-122"/>
              </a:rPr>
              <a:t>系统态，能执行特权指令</a:t>
            </a: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0F1B4C-70BD-4934-8F5D-3D12208554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56" y="889794"/>
            <a:ext cx="3371057" cy="187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4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Related terms summary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Mode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switch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Context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switch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Switch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when 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exception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happens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500" dirty="0">
              <a:solidFill>
                <a:srgbClr val="0000FF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14.2.1 Process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8EFDB4-881F-4E95-87C7-5932F134C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1" y="1651794"/>
            <a:ext cx="3610989" cy="14416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538B2C-D929-403C-8202-F78B95074C14}"/>
              </a:ext>
            </a:extLst>
          </p:cNvPr>
          <p:cNvSpPr txBox="1"/>
          <p:nvPr/>
        </p:nvSpPr>
        <p:spPr>
          <a:xfrm>
            <a:off x="1085734" y="2020716"/>
            <a:ext cx="6851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00FF"/>
                </a:solidFill>
              </a:rPr>
              <a:t>Read -&gt;</a:t>
            </a:r>
            <a:endParaRPr lang="zh-CN" altLang="en-US" sz="900" dirty="0">
              <a:solidFill>
                <a:srgbClr val="0000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3A28BD-38BD-4A22-8C1A-F033F4B1C90B}"/>
              </a:ext>
            </a:extLst>
          </p:cNvPr>
          <p:cNvSpPr txBox="1"/>
          <p:nvPr/>
        </p:nvSpPr>
        <p:spPr>
          <a:xfrm>
            <a:off x="897172" y="2276388"/>
            <a:ext cx="115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00FF"/>
                </a:solidFill>
              </a:rPr>
              <a:t>Disk </a:t>
            </a:r>
          </a:p>
          <a:p>
            <a:r>
              <a:rPr lang="en-US" altLang="zh-CN" sz="900" dirty="0">
                <a:solidFill>
                  <a:srgbClr val="0000FF"/>
                </a:solidFill>
              </a:rPr>
              <a:t>interrupt -&gt;</a:t>
            </a:r>
            <a:endParaRPr lang="zh-CN" altLang="en-US" sz="900" dirty="0">
              <a:solidFill>
                <a:srgbClr val="0000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669071-21AF-44ED-9ED1-AB08DD2B5E93}"/>
              </a:ext>
            </a:extLst>
          </p:cNvPr>
          <p:cNvSpPr txBox="1"/>
          <p:nvPr/>
        </p:nvSpPr>
        <p:spPr>
          <a:xfrm>
            <a:off x="508506" y="2611074"/>
            <a:ext cx="1111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00FF"/>
                </a:solidFill>
              </a:rPr>
              <a:t>Return from read -&gt;</a:t>
            </a:r>
            <a:endParaRPr lang="zh-CN" altLang="en-US" sz="9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62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14.2.1 Process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14.2.2 Process related API for Win32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14.2.3 Thread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52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Process creation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 err="1">
                <a:solidFill>
                  <a:srgbClr val="0000FF"/>
                </a:solidFill>
                <a:ea typeface="楷体" pitchFamily="49" charset="-122"/>
              </a:rPr>
              <a:t>CreateProcess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()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: create a new process and its primary thread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Warp </a:t>
            </a: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NtCreateProcessEx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(), </a:t>
            </a: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NtCreateThread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()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system calls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14.2.2 Process related API for Win32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A0FF01D-E855-43DB-9A60-816D2FF22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56" y="1804194"/>
            <a:ext cx="4191000" cy="138499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BOOL   CreateProcess(   </a:t>
            </a:r>
            <a:b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LPCTSTR   lpApplicationName,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执行程序文件名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LPTSTR   lpCommandLine,  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参数行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LPSECURITY_ATTRIBUTES   lpProcessAttributes,  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进程安全参数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LPSECURITY_ATTRIBUTES   lpThreadAttributes,    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线程安全参数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BOOL   bInheritHandles,  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继承标记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DWORD   dwCreationFlags,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创建标记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LPVOID   lpEnvironment,  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环境变量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LPCTSTR   lpCurrentDirectory,    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运行该子进程的初始目录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LPSTARTUPINFO   lpStartupInfo,  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创建该子进程的相关参数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      </a:t>
            </a: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LPPROCESS_INFORMATION   lpProcessInformation     //   </a:t>
            </a:r>
            <a: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  <a:t>创建后用于被创建子进程的信息   </a:t>
            </a:r>
            <a:br>
              <a:rPr lang="zh-CN" altLang="fr-CA" sz="7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fr-CA" altLang="zh-CN" sz="700" dirty="0">
                <a:solidFill>
                  <a:schemeClr val="bg1"/>
                </a:solidFill>
                <a:latin typeface="Arial" panose="020B0604020202020204" pitchFamily="34" charset="0"/>
              </a:rPr>
              <a:t>);   </a:t>
            </a:r>
          </a:p>
        </p:txBody>
      </p:sp>
    </p:spTree>
    <p:extLst>
      <p:ext uri="{BB962C8B-B14F-4D97-AF65-F5344CB8AC3E}">
        <p14:creationId xmlns:p14="http://schemas.microsoft.com/office/powerpoint/2010/main" val="2005355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Process termination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Main thread entry point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function return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The thread call </a:t>
            </a: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ExitProcess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()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Thread in another process </a:t>
            </a: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TerminateProcess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()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Warp </a:t>
            </a:r>
            <a:r>
              <a:rPr lang="en-US" altLang="zh-CN" sz="1200" dirty="0" err="1">
                <a:solidFill>
                  <a:schemeClr val="tx1"/>
                </a:solidFill>
                <a:ea typeface="楷体" pitchFamily="49" charset="-122"/>
              </a:rPr>
              <a:t>NtTerminateProcess</a:t>
            </a: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() system call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All threads within the process terminate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14.2.2 Process related API for Win32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FDB67E5-3C14-400A-B836-EFFF3160A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26" y="2185194"/>
            <a:ext cx="2895600" cy="584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BOOL TerminateProcess(</a:t>
            </a:r>
          </a:p>
          <a:p>
            <a:pPr>
              <a:spcBef>
                <a:spcPct val="0"/>
              </a:spcBef>
              <a:buNone/>
            </a:pP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     HANDLE</a:t>
            </a:r>
            <a:r>
              <a:rPr lang="fr-CA" altLang="zh-CN" sz="800" i="1" dirty="0">
                <a:solidFill>
                  <a:schemeClr val="bg1"/>
                </a:solidFill>
                <a:latin typeface="Arial" panose="020B0604020202020204" pitchFamily="34" charset="0"/>
              </a:rPr>
              <a:t> hProcess</a:t>
            </a: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// handle to the process </a:t>
            </a:r>
          </a:p>
          <a:p>
            <a:pPr>
              <a:spcBef>
                <a:spcPct val="0"/>
              </a:spcBef>
              <a:buNone/>
            </a:pP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               UINT</a:t>
            </a:r>
            <a:r>
              <a:rPr lang="fr-CA" altLang="zh-CN" sz="800" i="1" dirty="0">
                <a:solidFill>
                  <a:schemeClr val="bg1"/>
                </a:solidFill>
                <a:latin typeface="Arial" panose="020B0604020202020204" pitchFamily="34" charset="0"/>
              </a:rPr>
              <a:t> uExitCode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// exit code for the process </a:t>
            </a:r>
          </a:p>
          <a:p>
            <a:pPr>
              <a:spcBef>
                <a:spcPct val="0"/>
              </a:spcBef>
              <a:buNone/>
            </a:pPr>
            <a:r>
              <a:rPr lang="fr-CA" altLang="zh-CN" sz="800" b="1" dirty="0">
                <a:solidFill>
                  <a:schemeClr val="bg1"/>
                </a:solidFill>
                <a:latin typeface="Arial" panose="020B0604020202020204" pitchFamily="34" charset="0"/>
              </a:rPr>
              <a:t>);</a:t>
            </a:r>
            <a:r>
              <a:rPr lang="fr-CA" altLang="zh-CN" sz="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0750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14.2.1 Process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14.2.2 Process related API for Win32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14.2.3 Thread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2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Exception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flow control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异常流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Abrupt control transfers to react to </a:t>
            </a:r>
            <a:r>
              <a:rPr lang="en-US" altLang="zh-CN" sz="1200" dirty="0">
                <a:solidFill>
                  <a:srgbClr val="0000FF"/>
                </a:solidFill>
                <a:ea typeface="楷体" pitchFamily="49" charset="-122"/>
              </a:rPr>
              <a:t>changes</a:t>
            </a: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 in system state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14.0 Flow of Control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B75969-3FEF-41FB-85FB-5F33E6CF9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56" y="959943"/>
            <a:ext cx="2673672" cy="2209800"/>
          </a:xfrm>
          <a:prstGeom prst="rect">
            <a:avLst/>
          </a:prstGeom>
        </p:spPr>
      </p:pic>
      <p:sp>
        <p:nvSpPr>
          <p:cNvPr id="11" name="Line 33">
            <a:extLst>
              <a:ext uri="{FF2B5EF4-FFF2-40B4-BE49-F238E27FC236}">
                <a16:creationId xmlns:a16="http://schemas.microsoft.com/office/drawing/2014/main" id="{3B3C62AD-2B37-4808-8FD6-723E4AB5D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6656" y="1575594"/>
            <a:ext cx="533399" cy="390720"/>
          </a:xfrm>
          <a:prstGeom prst="line">
            <a:avLst/>
          </a:prstGeom>
          <a:noFill/>
          <a:ln w="12700">
            <a:solidFill>
              <a:srgbClr val="FF0000"/>
            </a:solidFill>
            <a:prstDash val="lgDashDot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C08B08B-DE14-46E5-BAFA-15FBA555B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94456" y="2203509"/>
            <a:ext cx="2971800" cy="107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D5187D0-CC9D-4543-B344-EFF747A61E4C}"/>
              </a:ext>
            </a:extLst>
          </p:cNvPr>
          <p:cNvSpPr txBox="1"/>
          <p:nvPr/>
        </p:nvSpPr>
        <p:spPr>
          <a:xfrm>
            <a:off x="2925918" y="182349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02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Why thread?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More flow of control / Trace in process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14.2.3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EB509AC2-4378-4D48-8CBF-A55E6896F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85" y="1194594"/>
            <a:ext cx="2504282" cy="187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333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Why thread?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More flow of control / 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Trace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in process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0000FF"/>
                </a:solidFill>
              </a:rPr>
              <a:t>Romote</a:t>
            </a:r>
            <a:r>
              <a:rPr lang="en-US" altLang="zh-CN" sz="1400" dirty="0">
                <a:solidFill>
                  <a:srgbClr val="0000FF"/>
                </a:solidFill>
              </a:rPr>
              <a:t> Procedure Call (RPC)</a:t>
            </a:r>
            <a:endParaRPr lang="en-US" altLang="zh-CN" sz="1400" dirty="0">
              <a:solidFill>
                <a:srgbClr val="0000FF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14.2.3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5D316D5-ED49-4836-B45F-9B7F00146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1" y="1270794"/>
            <a:ext cx="4278309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176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Why thread?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More flow of control / 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Trace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in process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14.2.3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AEF97DCA-6064-444B-AAB6-D27F1406B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" y="1270794"/>
            <a:ext cx="373862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4351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Multithreading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refers to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the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ability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of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an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OS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to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support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multiple threads of execution within a single process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14.2.3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F46548E-4BD9-473A-BE10-199B37B06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" y="1420251"/>
            <a:ext cx="3693693" cy="158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390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Multithreading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14.2.3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AAA84691-A18C-4EEF-ACF5-04DAEAF1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1" y="965994"/>
            <a:ext cx="344381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550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How – user level thread V.S. kernel level thread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lvl="1"/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   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ULT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: Linux                  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KLT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: Windows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14.2.3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F43809C-B38E-4549-AD2A-0B1375B1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4" y="1270794"/>
            <a:ext cx="1859538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6614F9E3-AD15-42BC-A9C1-4CF966CB4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2"/>
          <a:stretch/>
        </p:blipFill>
        <p:spPr bwMode="auto">
          <a:xfrm>
            <a:off x="2470382" y="1295988"/>
            <a:ext cx="1859538" cy="187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007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14.0 Flow of control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 Exception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14.2 Process and Thread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14.3 Windows Process and Thread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微软雅黑 Light" panose="020B0502040204020203" pitchFamily="34" charset="-122"/>
              </a:rPr>
              <a:t>Exception and Process/Thread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71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Charles </a:t>
            </a: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Petzold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– Programming windows 5</a:t>
            </a:r>
            <a:r>
              <a:rPr lang="en-US" altLang="zh-CN" sz="1600" baseline="30000" dirty="0">
                <a:solidFill>
                  <a:schemeClr val="tx1"/>
                </a:solidFill>
                <a:ea typeface="楷体" pitchFamily="49" charset="-122"/>
              </a:rPr>
              <a:t>th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Chapter 3: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Windows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and</a:t>
            </a:r>
            <a:r>
              <a:rPr lang="zh-CN" altLang="en-US" sz="15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Messages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 and native APIs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14.3 Windows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A6FC2A5-AE03-445A-8DB4-D7CC5E78D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1348288"/>
            <a:ext cx="1422589" cy="185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110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</a:rPr>
              <a:t>14.3.1 Intro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14.3.2 Helloworld1 App—simple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14.3.3 Helloworld2 App—full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14.3.4 Summary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14.3.5 Windows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14.3.6 Windows Thread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14.3 Windows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65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Why learn windows programming this way?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</a:rPr>
              <a:t>This approach offers you </a:t>
            </a:r>
            <a:r>
              <a:rPr lang="en-US" altLang="zh-CN" sz="1200" dirty="0">
                <a:solidFill>
                  <a:srgbClr val="0000FF"/>
                </a:solidFill>
              </a:rPr>
              <a:t>the best performance, the most power, and the greatest versatility/</a:t>
            </a:r>
            <a:r>
              <a:rPr lang="zh-CN" altLang="en-US" sz="1200" dirty="0">
                <a:solidFill>
                  <a:srgbClr val="0000FF"/>
                </a:solidFill>
              </a:rPr>
              <a:t>灵活性 </a:t>
            </a:r>
            <a:r>
              <a:rPr lang="en-US" altLang="zh-CN" sz="1200" dirty="0">
                <a:solidFill>
                  <a:schemeClr val="tx1"/>
                </a:solidFill>
              </a:rPr>
              <a:t>in exploiting the features of Windows.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</a:rPr>
              <a:t>Executables are </a:t>
            </a:r>
            <a:r>
              <a:rPr lang="en-US" altLang="zh-CN" sz="1200" dirty="0">
                <a:solidFill>
                  <a:srgbClr val="0000FF"/>
                </a:solidFill>
              </a:rPr>
              <a:t>relatively small </a:t>
            </a:r>
            <a:r>
              <a:rPr lang="en-US" altLang="zh-CN" sz="1200" dirty="0">
                <a:solidFill>
                  <a:schemeClr val="tx1"/>
                </a:solidFill>
              </a:rPr>
              <a:t>and don‘t require external libraries to run.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</a:rPr>
              <a:t>Most importantly, becoming familiar with the API provides you with </a:t>
            </a:r>
            <a:r>
              <a:rPr lang="en-US" altLang="zh-CN" sz="1200" dirty="0">
                <a:solidFill>
                  <a:srgbClr val="0000FF"/>
                </a:solidFill>
              </a:rPr>
              <a:t>a deeper understanding of Windows internals</a:t>
            </a:r>
            <a:r>
              <a:rPr lang="en-US" altLang="zh-CN" sz="1200" dirty="0">
                <a:solidFill>
                  <a:schemeClr val="tx1"/>
                </a:solidFill>
              </a:rPr>
              <a:t>, regardless of how you eventually write applications for Windows. 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14.3.1 Intro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C2B53C-7A1B-49A6-ABF9-8C64EE511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58" t="32363" r="10317" b="47061"/>
          <a:stretch/>
        </p:blipFill>
        <p:spPr>
          <a:xfrm>
            <a:off x="399256" y="2454682"/>
            <a:ext cx="3815856" cy="7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9777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14.0 Flow of control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14.1 Exception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14.2 Process and Thread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14.3 Windows Process and Thread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微软雅黑 Light" panose="020B0502040204020203" pitchFamily="34" charset="-122"/>
              </a:rPr>
              <a:t>Exception and Process/Thread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9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14.3.1 Intro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</a:rPr>
              <a:t>14.3.2 Helloworld1 App—simple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14.3.3 Helloworld2 App—full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14.3.4 Summary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14.3.5 Windows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14.3.6 Windows Thread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14.3 Windows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96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14.3.2 Helloworld1 App—simple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7744689-4774-479D-BC50-582DF50DA221}"/>
              </a:ext>
            </a:extLst>
          </p:cNvPr>
          <p:cNvSpPr txBox="1">
            <a:spLocks/>
          </p:cNvSpPr>
          <p:nvPr/>
        </p:nvSpPr>
        <p:spPr>
          <a:xfrm>
            <a:off x="246856" y="1042194"/>
            <a:ext cx="4114800" cy="1524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1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2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3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4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5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86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66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48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#include &lt;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windows.h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&gt; </a:t>
            </a:r>
          </a:p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int WINAPI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WinMain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 (HINSTANCE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hInstance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,</a:t>
            </a:r>
            <a:r>
              <a:rPr lang="zh-CN" altLang="en-US" sz="1000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HINSTANCE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hPrevInstance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, PSTR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szCmdLine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, int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iCmdShow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) </a:t>
            </a:r>
          </a:p>
          <a:p>
            <a:pPr algn="l"/>
            <a:endParaRPr lang="en-US" altLang="zh-CN" sz="100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{ </a:t>
            </a:r>
          </a:p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MessageBox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 (NULL, TEXT ("Hello, world!"), TEXT ("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HelloMsg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"), 0) ; </a:t>
            </a:r>
          </a:p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    return 0 ; </a:t>
            </a:r>
          </a:p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9840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14.3.2 Helloworld1 App—simple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059CBD-A04D-44CF-B536-12AAC35E0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28" t="14727" r="18583" b="17665"/>
          <a:stretch/>
        </p:blipFill>
        <p:spPr>
          <a:xfrm>
            <a:off x="948101" y="850922"/>
            <a:ext cx="2711649" cy="17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14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14.3.2 Helloworld1 App—simple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31CCCC-360C-4DC8-8A4B-1693869A9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04" t="14391" r="21891" b="20605"/>
          <a:stretch/>
        </p:blipFill>
        <p:spPr>
          <a:xfrm>
            <a:off x="1160926" y="885441"/>
            <a:ext cx="2286000" cy="16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97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14.3.2 Helloworld1 App—simple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D5FCD7-6119-4D5A-857C-D6D9C0C02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8" t="14391" r="16931" b="17666"/>
          <a:stretch/>
        </p:blipFill>
        <p:spPr>
          <a:xfrm>
            <a:off x="970426" y="847341"/>
            <a:ext cx="2667000" cy="17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9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14.3.2 Helloworld1 App—simple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165243-38F6-44AA-AF3D-00DA590D0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7" t="17666" r="21891" b="14726"/>
          <a:stretch/>
        </p:blipFill>
        <p:spPr>
          <a:xfrm>
            <a:off x="932656" y="965994"/>
            <a:ext cx="2667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25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14.3.2 Helloworld1 App—simple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7A7170-D13A-48D7-BAC2-D541A577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7"/>
          <a:stretch/>
        </p:blipFill>
        <p:spPr>
          <a:xfrm>
            <a:off x="0" y="661194"/>
            <a:ext cx="4608513" cy="253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35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Notes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Header file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WINDOWS.H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Program entry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 </a:t>
            </a:r>
            <a:r>
              <a:rPr lang="en-US" altLang="zh-CN" sz="1400" dirty="0" err="1">
                <a:solidFill>
                  <a:srgbClr val="0000FF"/>
                </a:solidFill>
              </a:rPr>
              <a:t>WinMain</a:t>
            </a:r>
            <a:endParaRPr lang="en-US" altLang="zh-CN" sz="1400" dirty="0">
              <a:solidFill>
                <a:srgbClr val="0000FF"/>
              </a:solidFill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FF"/>
                </a:solidFill>
              </a:rPr>
              <a:t>#define WINAPI __</a:t>
            </a:r>
            <a:r>
              <a:rPr lang="en-US" altLang="zh-CN" sz="1400" dirty="0" err="1">
                <a:solidFill>
                  <a:srgbClr val="0000FF"/>
                </a:solidFill>
              </a:rPr>
              <a:t>stdcall</a:t>
            </a:r>
            <a:r>
              <a:rPr lang="en-US" altLang="zh-CN" sz="1400" dirty="0">
                <a:solidFill>
                  <a:srgbClr val="0000FF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function call protocol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hInstance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instance handler </a:t>
            </a:r>
            <a:r>
              <a:rPr lang="zh-CN" altLang="en-US" sz="1400" dirty="0">
                <a:solidFill>
                  <a:schemeClr val="tx1"/>
                </a:solidFill>
                <a:ea typeface="楷体" pitchFamily="49" charset="-122"/>
              </a:rPr>
              <a:t>实例句柄</a:t>
            </a: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szCmdLine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parameters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solidFill>
                  <a:srgbClr val="0000FF"/>
                </a:solidFill>
                <a:ea typeface="楷体" pitchFamily="49" charset="-122"/>
              </a:rPr>
              <a:t>iCmdShow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initialized</a:t>
            </a:r>
            <a:r>
              <a:rPr lang="zh-CN" altLang="en-US" sz="14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window</a:t>
            </a:r>
            <a:r>
              <a:rPr lang="zh-CN" altLang="en-US" sz="1400" dirty="0">
                <a:solidFill>
                  <a:schemeClr val="tx1"/>
                </a:solidFill>
                <a:ea typeface="楷体" pitchFamily="49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size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14.3.2 Helloworld1 App—simple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01A0A31-A81C-4D15-9B4C-6288C48F0514}"/>
              </a:ext>
            </a:extLst>
          </p:cNvPr>
          <p:cNvSpPr txBox="1">
            <a:spLocks/>
          </p:cNvSpPr>
          <p:nvPr/>
        </p:nvSpPr>
        <p:spPr>
          <a:xfrm>
            <a:off x="246526" y="2108994"/>
            <a:ext cx="41148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1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2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3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4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5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86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66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48" indent="0" algn="ctr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#include &lt;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windows.h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&gt; </a:t>
            </a:r>
          </a:p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int WINAPI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WinMain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 (HINSTANCE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hInstance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,</a:t>
            </a:r>
            <a:r>
              <a:rPr lang="zh-CN" altLang="en-US" sz="1000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HINSTANCE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hPrevInstance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, PSTR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szCmdLine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, int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iCmdShow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) { </a:t>
            </a:r>
          </a:p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MessageBox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 (NULL, TEXT ("Hello, world!"), TEXT ("</a:t>
            </a:r>
            <a:r>
              <a:rPr lang="en-US" altLang="zh-CN" sz="1000" dirty="0" err="1">
                <a:solidFill>
                  <a:schemeClr val="bg1"/>
                </a:solidFill>
                <a:ea typeface="宋体" panose="02010600030101010101" pitchFamily="2" charset="-122"/>
              </a:rPr>
              <a:t>HelloMsg</a:t>
            </a:r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"), 0) ; </a:t>
            </a:r>
          </a:p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    return 0 ; </a:t>
            </a:r>
          </a:p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anose="02010600030101010101" pitchFamily="2" charset="-122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314683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Notes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Button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ea typeface="楷体" pitchFamily="49" charset="-122"/>
            </a:endParaRP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Icon appearance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14.3.2 Helloworld1 App—simple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3160E3-0AF6-44A4-9995-3604911B9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32" t="34235" r="16931" b="47061"/>
          <a:stretch/>
        </p:blipFill>
        <p:spPr>
          <a:xfrm>
            <a:off x="1161256" y="548377"/>
            <a:ext cx="2991657" cy="7614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F0AA753-76D5-4DC3-AFFD-26566E298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2" t="32363" r="56615" b="55119"/>
          <a:stretch/>
        </p:blipFill>
        <p:spPr>
          <a:xfrm>
            <a:off x="434734" y="1430389"/>
            <a:ext cx="3479321" cy="6173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8B3CC0-64A8-42E3-B298-A3DB8FC53893}"/>
              </a:ext>
            </a:extLst>
          </p:cNvPr>
          <p:cNvGrpSpPr/>
          <p:nvPr/>
        </p:nvGrpSpPr>
        <p:grpSpPr>
          <a:xfrm>
            <a:off x="475456" y="2331149"/>
            <a:ext cx="3479326" cy="842260"/>
            <a:chOff x="475451" y="2269957"/>
            <a:chExt cx="3479326" cy="84226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CDDFF28-489D-44F1-B103-7C9CE9A36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02" t="65038" r="56615" b="26484"/>
            <a:stretch/>
          </p:blipFill>
          <p:spPr>
            <a:xfrm>
              <a:off x="475451" y="2269957"/>
              <a:ext cx="3479326" cy="418111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D493945-4860-4080-ADA6-2A8280E39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6" t="50000" r="54960" b="44108"/>
            <a:stretch/>
          </p:blipFill>
          <p:spPr>
            <a:xfrm>
              <a:off x="510924" y="2726038"/>
              <a:ext cx="3403126" cy="29059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02373D6-506C-46B5-8F9C-1A96A26BC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6" t="73365" r="54960" b="24656"/>
            <a:stretch/>
          </p:blipFill>
          <p:spPr>
            <a:xfrm>
              <a:off x="510924" y="3014601"/>
              <a:ext cx="3403126" cy="97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5720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14.3.1 Intro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14.3.2 Helloworld1 App—simple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</a:rPr>
              <a:t>14.3.3 Helloworld2 App—full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14.3.4 Summary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14.3.5 Windows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14.3.6 Windows Thread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14.3 Windows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  <a:ea typeface="楷体" pitchFamily="49" charset="-122"/>
              </a:rPr>
              <a:t>14.1.1 Exception introduction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14.1.2 Exception in detail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14.1.3 Exception summary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14.1.4 Exception types </a:t>
            </a:r>
          </a:p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14.1.5 Exception in IA32/x86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 Exception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441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Key points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Windows </a:t>
            </a:r>
            <a:r>
              <a:rPr lang="en-US" altLang="zh-CN" sz="1500" b="1" dirty="0">
                <a:solidFill>
                  <a:srgbClr val="990000"/>
                </a:solidFill>
                <a:ea typeface="楷体" pitchFamily="49" charset="-122"/>
              </a:rPr>
              <a:t>sends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a message to the program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How the </a:t>
            </a:r>
            <a:r>
              <a:rPr lang="en-US" altLang="zh-CN" sz="1500" dirty="0">
                <a:solidFill>
                  <a:srgbClr val="0000FF"/>
                </a:solidFill>
                <a:ea typeface="楷体" pitchFamily="49" charset="-122"/>
              </a:rPr>
              <a:t>window, window class, window procedure, message queue, message loop, and the window messages</a:t>
            </a: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 all fit together in the context of a real program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Nobody really memorizes all the syntax to write this overhead 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Begin a new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program by copying an existing program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and making appropriate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change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824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4FEB22-B360-4861-BAD1-0421BE5E04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08"/>
          <a:stretch/>
        </p:blipFill>
        <p:spPr>
          <a:xfrm>
            <a:off x="-661" y="737394"/>
            <a:ext cx="4608513" cy="24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94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System calls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2" name="表格 9">
            <a:extLst>
              <a:ext uri="{FF2B5EF4-FFF2-40B4-BE49-F238E27FC236}">
                <a16:creationId xmlns:a16="http://schemas.microsoft.com/office/drawing/2014/main" id="{F8D00AE9-0031-4871-9144-F00A154AF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8227"/>
              </p:ext>
            </p:extLst>
          </p:nvPr>
        </p:nvGraphicFramePr>
        <p:xfrm>
          <a:off x="18255" y="965994"/>
          <a:ext cx="459025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1">
                  <a:extLst>
                    <a:ext uri="{9D8B030D-6E8A-4147-A177-3AD203B41FA5}">
                      <a16:colId xmlns:a16="http://schemas.microsoft.com/office/drawing/2014/main" val="1857266522"/>
                    </a:ext>
                  </a:extLst>
                </a:gridCol>
                <a:gridCol w="3371057">
                  <a:extLst>
                    <a:ext uri="{9D8B030D-6E8A-4147-A177-3AD203B41FA5}">
                      <a16:colId xmlns:a16="http://schemas.microsoft.com/office/drawing/2014/main" val="847071827"/>
                    </a:ext>
                  </a:extLst>
                </a:gridCol>
              </a:tblGrid>
              <a:tr h="170559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LoadIcon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Loads an icon for use by program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024017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LoadCursor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Loads a mouse cursor for use by program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948746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GetStockObject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Obtains a graphics object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8467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RegisterClass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Registers a window class for the program’s window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796712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MessageBox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Displays a message box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63373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CreateWindow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Create a window based on a window class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866876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ShowWindow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Shows the window on the screen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70036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UpdateWindow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Directs the window to paint itself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59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6138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System calls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52C0BC0-324C-41E9-8266-C883CC917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58000"/>
              </p:ext>
            </p:extLst>
          </p:nvPr>
        </p:nvGraphicFramePr>
        <p:xfrm>
          <a:off x="8797" y="813594"/>
          <a:ext cx="4590258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1">
                  <a:extLst>
                    <a:ext uri="{9D8B030D-6E8A-4147-A177-3AD203B41FA5}">
                      <a16:colId xmlns:a16="http://schemas.microsoft.com/office/drawing/2014/main" val="1857266522"/>
                    </a:ext>
                  </a:extLst>
                </a:gridCol>
                <a:gridCol w="3294857">
                  <a:extLst>
                    <a:ext uri="{9D8B030D-6E8A-4147-A177-3AD203B41FA5}">
                      <a16:colId xmlns:a16="http://schemas.microsoft.com/office/drawing/2014/main" val="847071827"/>
                    </a:ext>
                  </a:extLst>
                </a:gridCol>
              </a:tblGrid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GetMessage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Obtains a message from the message queue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024017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TranslateMessage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Translates some keyboard messages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948746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DispatchMessage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Sends a message to a window procedure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8467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PlaySound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Plays a sound file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796712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BeginPaint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Initiates the beginning of window painting 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63373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GetClientRect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Obtains the dimensions of the window’s client area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866876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DrawText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Displays a text string 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70036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EndPaint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Ends window painting 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59357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PostQuitMessage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Inserts a ‘quit’ message into the message queue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943382"/>
                  </a:ext>
                </a:extLst>
              </a:tr>
              <a:tr h="170559">
                <a:tc>
                  <a:txBody>
                    <a:bodyPr/>
                    <a:lstStyle/>
                    <a:p>
                      <a:r>
                        <a:rPr lang="en-US" altLang="zh-CN" sz="1000" dirty="0" err="1"/>
                        <a:t>DefWindowProc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Performs default processing of messages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190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8428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Uppercase identifiers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99C359-C650-43B4-9522-E1FBEF7D8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4" t="42960" r="9124" b="39803"/>
          <a:stretch/>
        </p:blipFill>
        <p:spPr>
          <a:xfrm>
            <a:off x="398926" y="813594"/>
            <a:ext cx="3810000" cy="941911"/>
          </a:xfrm>
          <a:prstGeom prst="rect">
            <a:avLst/>
          </a:prstGeom>
        </p:spPr>
      </p:pic>
      <p:graphicFrame>
        <p:nvGraphicFramePr>
          <p:cNvPr id="10" name="表格 11">
            <a:extLst>
              <a:ext uri="{FF2B5EF4-FFF2-40B4-BE49-F238E27FC236}">
                <a16:creationId xmlns:a16="http://schemas.microsoft.com/office/drawing/2014/main" id="{0EC98FBD-BCDA-4DED-84EE-2E98C703B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83222"/>
              </p:ext>
            </p:extLst>
          </p:nvPr>
        </p:nvGraphicFramePr>
        <p:xfrm>
          <a:off x="325574" y="1862621"/>
          <a:ext cx="395670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89">
                  <a:extLst>
                    <a:ext uri="{9D8B030D-6E8A-4147-A177-3AD203B41FA5}">
                      <a16:colId xmlns:a16="http://schemas.microsoft.com/office/drawing/2014/main" val="2620805644"/>
                    </a:ext>
                  </a:extLst>
                </a:gridCol>
                <a:gridCol w="1617449">
                  <a:extLst>
                    <a:ext uri="{9D8B030D-6E8A-4147-A177-3AD203B41FA5}">
                      <a16:colId xmlns:a16="http://schemas.microsoft.com/office/drawing/2014/main" val="1651243594"/>
                    </a:ext>
                  </a:extLst>
                </a:gridCol>
                <a:gridCol w="566107">
                  <a:extLst>
                    <a:ext uri="{9D8B030D-6E8A-4147-A177-3AD203B41FA5}">
                      <a16:colId xmlns:a16="http://schemas.microsoft.com/office/drawing/2014/main" val="4250529955"/>
                    </a:ext>
                  </a:extLst>
                </a:gridCol>
                <a:gridCol w="1293959">
                  <a:extLst>
                    <a:ext uri="{9D8B030D-6E8A-4147-A177-3AD203B41FA5}">
                      <a16:colId xmlns:a16="http://schemas.microsoft.com/office/drawing/2014/main" val="3326453986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Class style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MB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Message box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2523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Create window 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SND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Sound option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3095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Draw text 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WM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Window message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6902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IDI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 number for icon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WS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Window style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30959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 number for cursor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3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7602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New data types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8AA9CC6-DFA3-4D25-B962-D5877E8A5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" y="827994"/>
            <a:ext cx="4612228" cy="23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5538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New data types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92E2EBE-1574-4C0A-B442-89E101B7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7" y="1187994"/>
            <a:ext cx="4059177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4974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Handles </a:t>
            </a:r>
            <a:r>
              <a:rPr lang="zh-CN" altLang="en-US" sz="1600" dirty="0">
                <a:solidFill>
                  <a:schemeClr val="tx1"/>
                </a:solidFill>
                <a:ea typeface="楷体" pitchFamily="49" charset="-122"/>
              </a:rPr>
              <a:t>句柄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B801506-8657-41D4-B4EC-2EC60DBE9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78453"/>
              </p:ext>
            </p:extLst>
          </p:nvPr>
        </p:nvGraphicFramePr>
        <p:xfrm>
          <a:off x="475126" y="965994"/>
          <a:ext cx="365760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147">
                  <a:extLst>
                    <a:ext uri="{9D8B030D-6E8A-4147-A177-3AD203B41FA5}">
                      <a16:colId xmlns:a16="http://schemas.microsoft.com/office/drawing/2014/main" val="1651243594"/>
                    </a:ext>
                  </a:extLst>
                </a:gridCol>
                <a:gridCol w="2760453">
                  <a:extLst>
                    <a:ext uri="{9D8B030D-6E8A-4147-A177-3AD203B41FA5}">
                      <a16:colId xmlns:a16="http://schemas.microsoft.com/office/drawing/2014/main" val="1946254657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Identifier 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Meaning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2523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HINSTANCE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Handle to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an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instance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–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program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itself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3095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HWND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Handle to a window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6902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HDC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Handle to a device context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30959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HICON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Handle to an icon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340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HCURSOR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Handle to a mouse cursor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20703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HBRUSH 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Handle to a graphics brush 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321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2655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Two functions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66352-CDC5-42DC-8D5B-7F35D4A51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" t="20605" r="45040" b="72333"/>
          <a:stretch/>
        </p:blipFill>
        <p:spPr>
          <a:xfrm>
            <a:off x="445040" y="1404007"/>
            <a:ext cx="3617969" cy="2803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D1F2AE-CE04-44EA-A56C-F87B0CB4D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2" t="38242" r="33467" b="58819"/>
          <a:stretch/>
        </p:blipFill>
        <p:spPr>
          <a:xfrm>
            <a:off x="170656" y="2022156"/>
            <a:ext cx="4166739" cy="1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29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WinMain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Registering the windows class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C7302F57-6AC8-4B36-80D0-AB8A63490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" y="1711222"/>
            <a:ext cx="153943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89B0117-C8B1-4F20-AA72-FBBE3CD36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0" t="30614" r="40079" b="50000"/>
          <a:stretch/>
        </p:blipFill>
        <p:spPr>
          <a:xfrm>
            <a:off x="950621" y="1042194"/>
            <a:ext cx="2438400" cy="5025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B63CC0-49AC-43DE-B792-8C43721CE9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0" t="20605" r="43386" b="42930"/>
          <a:stretch/>
        </p:blipFill>
        <p:spPr>
          <a:xfrm>
            <a:off x="2303926" y="1922635"/>
            <a:ext cx="2027052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7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An exception is an </a:t>
            </a:r>
            <a:r>
              <a:rPr lang="en-US" altLang="zh-CN" sz="1600" dirty="0">
                <a:solidFill>
                  <a:srgbClr val="0000FF"/>
                </a:solidFill>
                <a:ea typeface="楷体" pitchFamily="49" charset="-122"/>
              </a:rPr>
              <a:t>abrupt change in the control flow</a:t>
            </a:r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in response to some change in the processor’s state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990000"/>
                </a:solidFill>
              </a:rPr>
              <a:t>Hardware and software cooperation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990000"/>
                </a:solidFill>
              </a:rPr>
              <a:t>Hardware dependent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latin typeface="+mj-lt"/>
                <a:ea typeface="楷体" pitchFamily="49" charset="-122"/>
              </a:rPr>
              <a:t>14.1.1 Exception introduction </a:t>
            </a:r>
            <a:endParaRPr lang="zh-CN" altLang="en-US" dirty="0">
              <a:solidFill>
                <a:srgbClr val="990000"/>
              </a:solidFill>
              <a:latin typeface="+mj-lt"/>
              <a:ea typeface="楷体" pitchFamily="49" charset="-122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847F56-C1B6-4829-8BD3-985A9BC6B7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7" y="1644819"/>
            <a:ext cx="3904457" cy="15309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CDF91DD-E8BB-4396-8DAB-B52573E86818}"/>
              </a:ext>
            </a:extLst>
          </p:cNvPr>
          <p:cNvSpPr/>
          <p:nvPr/>
        </p:nvSpPr>
        <p:spPr>
          <a:xfrm>
            <a:off x="475456" y="2108994"/>
            <a:ext cx="457200" cy="228600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B9F822-BF13-43FE-AA67-4365E197BDF0}"/>
              </a:ext>
            </a:extLst>
          </p:cNvPr>
          <p:cNvSpPr/>
          <p:nvPr/>
        </p:nvSpPr>
        <p:spPr>
          <a:xfrm>
            <a:off x="1085056" y="1880394"/>
            <a:ext cx="3124200" cy="1295400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26" indent="-285726" algn="l">
              <a:buFont typeface="Wingdings" panose="05000000000000000000" pitchFamily="2" charset="2"/>
              <a:buChar char="Ø"/>
            </a:pPr>
            <a:endParaRPr lang="zh-CN" altLang="en-US" sz="1600" dirty="0">
              <a:solidFill>
                <a:schemeClr val="tx1"/>
              </a:solidFill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45392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WinMain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Creating the window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Displaying the window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D0222D-429D-402F-BAB6-8583A70BE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32363" r="35119" b="26484"/>
          <a:stretch/>
        </p:blipFill>
        <p:spPr>
          <a:xfrm>
            <a:off x="856456" y="1423194"/>
            <a:ext cx="285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72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WinMain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500" dirty="0">
                <a:solidFill>
                  <a:schemeClr val="tx1"/>
                </a:solidFill>
                <a:ea typeface="楷体" pitchFamily="49" charset="-122"/>
              </a:rPr>
              <a:t>Message loop</a:t>
            </a: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Call </a:t>
            </a:r>
            <a:r>
              <a:rPr lang="en-US" altLang="zh-CN" sz="1200" dirty="0" err="1">
                <a:solidFill>
                  <a:schemeClr val="tx1"/>
                </a:solidFill>
                <a:ea typeface="楷体" pitchFamily="49" charset="-122"/>
              </a:rPr>
              <a:t>WndProc</a:t>
            </a:r>
            <a:endParaRPr lang="en-US" altLang="zh-CN" sz="1200" dirty="0">
              <a:solidFill>
                <a:schemeClr val="tx1"/>
              </a:solidFill>
              <a:ea typeface="楷体" pitchFamily="49" charset="-122"/>
            </a:endParaRPr>
          </a:p>
          <a:p>
            <a:pPr marL="1200126" lvl="2" indent="-285726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chemeClr val="tx1"/>
                </a:solidFill>
                <a:ea typeface="楷体" pitchFamily="49" charset="-122"/>
              </a:rPr>
              <a:t>WM_QUIT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76EDC39-D3A8-4C61-8F86-E61AFDA9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65" y="1567569"/>
            <a:ext cx="1447800" cy="129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946AC92-26AE-41B4-816D-3D68D1B9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56" y="1963651"/>
            <a:ext cx="1444195" cy="81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D55207A-F02B-4684-93C7-A0DA7995D066}"/>
              </a:ext>
            </a:extLst>
          </p:cNvPr>
          <p:cNvGrpSpPr/>
          <p:nvPr/>
        </p:nvGrpSpPr>
        <p:grpSpPr>
          <a:xfrm>
            <a:off x="2456656" y="735341"/>
            <a:ext cx="1828800" cy="670019"/>
            <a:chOff x="2456656" y="735341"/>
            <a:chExt cx="1828800" cy="67001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1ACDD9D-D8A1-482B-9062-E2BB6A8B1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0" t="47061" r="61574" b="36065"/>
            <a:stretch/>
          </p:blipFill>
          <p:spPr>
            <a:xfrm>
              <a:off x="2456656" y="852832"/>
              <a:ext cx="1828800" cy="55252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C30C9EA-36F6-4C9E-92A3-7383ABBDF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10" t="35303" r="74802" b="61758"/>
            <a:stretch/>
          </p:blipFill>
          <p:spPr>
            <a:xfrm>
              <a:off x="2456656" y="735341"/>
              <a:ext cx="1219200" cy="110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4069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chemeClr val="tx1"/>
                </a:solidFill>
                <a:ea typeface="楷体" pitchFamily="49" charset="-122"/>
              </a:rPr>
              <a:t>WinProc</a:t>
            </a: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Could be assigned with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any name </a:t>
            </a:r>
          </a:p>
          <a:p>
            <a:pPr marL="742926" lvl="1" indent="-285726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Functionality – what is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displayed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and how the window </a:t>
            </a:r>
            <a:r>
              <a:rPr lang="en-US" altLang="zh-CN" sz="1400" dirty="0">
                <a:solidFill>
                  <a:srgbClr val="0000FF"/>
                </a:solidFill>
                <a:ea typeface="楷体" pitchFamily="49" charset="-122"/>
              </a:rPr>
              <a:t>responds</a:t>
            </a:r>
            <a:r>
              <a:rPr lang="en-US" altLang="zh-CN" sz="1400" dirty="0">
                <a:solidFill>
                  <a:schemeClr val="tx1"/>
                </a:solidFill>
                <a:ea typeface="楷体" pitchFamily="49" charset="-122"/>
              </a:rPr>
              <a:t> to user input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EAEE1C-843D-4D08-B48D-77F605AA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2" t="11787" r="33467" b="82334"/>
          <a:stretch/>
        </p:blipFill>
        <p:spPr>
          <a:xfrm>
            <a:off x="132226" y="1880394"/>
            <a:ext cx="4343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245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14.3.3 Helloworld2 App—full version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93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F3B3E5-7760-4AB3-B14D-D4FED9D35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6" t="17666" r="33467" b="11787"/>
          <a:stretch/>
        </p:blipFill>
        <p:spPr>
          <a:xfrm>
            <a:off x="322726" y="615454"/>
            <a:ext cx="3962400" cy="257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375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76" y="454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14.3.1 Intro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14.3.2 Helloworld1 App—simple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14.3.3 Helloworld2 App—full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990000"/>
                </a:solidFill>
              </a:rPr>
              <a:t>14.3.4 Summary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14.3.5 Windows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</a:rPr>
              <a:t>14.3.6 Windows Thread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  <a:ea typeface="楷体" pitchFamily="49" charset="-122"/>
              </a:rPr>
              <a:t>14.3 Windows Process and Thread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953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9" y="459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14.3.4 Summary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95</a:t>
            </a:fld>
            <a:endParaRPr 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17CB8A9-9916-4800-B6A3-6463DDBA9C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5" y="1040823"/>
            <a:ext cx="4056857" cy="17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290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9" y="459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14.3.4 Summary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96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1ACA01-B95F-4603-830C-D2A462A97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1" y="737394"/>
            <a:ext cx="3980072" cy="22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663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9" y="459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14.3.4 Summary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97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97FE37-EB60-47F8-B6B3-3C4E9D9F6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7" y="809889"/>
            <a:ext cx="3733800" cy="22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284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9" y="459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26" indent="-285726"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chemeClr val="tx1"/>
              </a:solidFill>
              <a:ea typeface="楷体" pitchFamily="49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14.3.4 Summary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98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20B765-622F-4589-82D0-DE984828D5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" y="889794"/>
            <a:ext cx="3904457" cy="21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73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9" y="459765"/>
            <a:ext cx="4608004" cy="2886572"/>
          </a:xfrm>
          <a:custGeom>
            <a:avLst/>
            <a:gdLst>
              <a:gd name="connsiteX0" fmla="*/ 0 w 4608004"/>
              <a:gd name="connsiteY0" fmla="*/ 3456000 h 3456000"/>
              <a:gd name="connsiteX1" fmla="*/ 4608004 w 4608004"/>
              <a:gd name="connsiteY1" fmla="*/ 3456000 h 3456000"/>
              <a:gd name="connsiteX2" fmla="*/ 4608004 w 4608004"/>
              <a:gd name="connsiteY2" fmla="*/ 0 h 3456000"/>
              <a:gd name="connsiteX3" fmla="*/ 0 w 4608004"/>
              <a:gd name="connsiteY3" fmla="*/ 0 h 3456000"/>
              <a:gd name="connsiteX4" fmla="*/ 0 w 4608004"/>
              <a:gd name="connsiteY4" fmla="*/ 3456000 h 345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456000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1600" dirty="0">
                <a:solidFill>
                  <a:schemeClr val="tx1"/>
                </a:solidFill>
                <a:ea typeface="楷体" pitchFamily="49" charset="-122"/>
              </a:rPr>
              <a:t> </a:t>
            </a:r>
          </a:p>
        </p:txBody>
      </p:sp>
      <p:sp>
        <p:nvSpPr>
          <p:cNvPr id="3" name="Freeform 3"/>
          <p:cNvSpPr/>
          <p:nvPr/>
        </p:nvSpPr>
        <p:spPr>
          <a:xfrm>
            <a:off x="2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303997" y="2"/>
            <a:ext cx="2303995" cy="109651"/>
          </a:xfrm>
          <a:custGeom>
            <a:avLst/>
            <a:gdLst>
              <a:gd name="connsiteX0" fmla="*/ 0 w 2303995"/>
              <a:gd name="connsiteY0" fmla="*/ 109651 h 109651"/>
              <a:gd name="connsiteX1" fmla="*/ 2303995 w 2303995"/>
              <a:gd name="connsiteY1" fmla="*/ 109651 h 109651"/>
              <a:gd name="connsiteX2" fmla="*/ 2303995 w 2303995"/>
              <a:gd name="connsiteY2" fmla="*/ 0 h 109651"/>
              <a:gd name="connsiteX3" fmla="*/ 0 w 2303995"/>
              <a:gd name="connsiteY3" fmla="*/ 0 h 109651"/>
              <a:gd name="connsiteX4" fmla="*/ 0 w 2303995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3995" h="109651">
                <a:moveTo>
                  <a:pt x="0" y="109651"/>
                </a:moveTo>
                <a:lnTo>
                  <a:pt x="2303995" y="109651"/>
                </a:lnTo>
                <a:lnTo>
                  <a:pt x="2303995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9" y="109651"/>
            <a:ext cx="4608004" cy="350126"/>
          </a:xfrm>
          <a:custGeom>
            <a:avLst/>
            <a:gdLst>
              <a:gd name="connsiteX0" fmla="*/ 0 w 4608004"/>
              <a:gd name="connsiteY0" fmla="*/ 350126 h 350126"/>
              <a:gd name="connsiteX1" fmla="*/ 4608004 w 4608004"/>
              <a:gd name="connsiteY1" fmla="*/ 350126 h 350126"/>
              <a:gd name="connsiteX2" fmla="*/ 4608004 w 4608004"/>
              <a:gd name="connsiteY2" fmla="*/ 0 h 350126"/>
              <a:gd name="connsiteX3" fmla="*/ 0 w 4608004"/>
              <a:gd name="connsiteY3" fmla="*/ 0 h 350126"/>
              <a:gd name="connsiteX4" fmla="*/ 0 w 4608004"/>
              <a:gd name="connsiteY4" fmla="*/ 350126 h 3501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08004" h="350126">
                <a:moveTo>
                  <a:pt x="0" y="350126"/>
                </a:moveTo>
                <a:lnTo>
                  <a:pt x="4608004" y="350126"/>
                </a:lnTo>
                <a:lnTo>
                  <a:pt x="4608004" y="0"/>
                </a:lnTo>
                <a:lnTo>
                  <a:pt x="0" y="0"/>
                </a:lnTo>
                <a:lnTo>
                  <a:pt x="0" y="350126"/>
                </a:lnTo>
              </a:path>
            </a:pathLst>
          </a:custGeom>
          <a:solidFill>
            <a:srgbClr val="F3F3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990000"/>
                </a:solidFill>
              </a:rPr>
              <a:t>14.3.4 Summary</a:t>
            </a:r>
          </a:p>
        </p:txBody>
      </p:sp>
      <p:sp>
        <p:nvSpPr>
          <p:cNvPr id="7" name="Freeform 3"/>
          <p:cNvSpPr/>
          <p:nvPr/>
        </p:nvSpPr>
        <p:spPr>
          <a:xfrm>
            <a:off x="0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A3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535976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ECEC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71952" y="3346350"/>
            <a:ext cx="1535976" cy="109651"/>
          </a:xfrm>
          <a:custGeom>
            <a:avLst/>
            <a:gdLst>
              <a:gd name="connsiteX0" fmla="*/ 0 w 1535976"/>
              <a:gd name="connsiteY0" fmla="*/ 109651 h 109651"/>
              <a:gd name="connsiteX1" fmla="*/ 1535976 w 1535976"/>
              <a:gd name="connsiteY1" fmla="*/ 109651 h 109651"/>
              <a:gd name="connsiteX2" fmla="*/ 1535976 w 1535976"/>
              <a:gd name="connsiteY2" fmla="*/ 0 h 109651"/>
              <a:gd name="connsiteX3" fmla="*/ 0 w 1535976"/>
              <a:gd name="connsiteY3" fmla="*/ 0 h 109651"/>
              <a:gd name="connsiteX4" fmla="*/ 0 w 1535976"/>
              <a:gd name="connsiteY4" fmla="*/ 109651 h 109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5976" h="109651">
                <a:moveTo>
                  <a:pt x="0" y="109651"/>
                </a:moveTo>
                <a:lnTo>
                  <a:pt x="1535976" y="109651"/>
                </a:lnTo>
                <a:lnTo>
                  <a:pt x="1535976" y="0"/>
                </a:lnTo>
                <a:lnTo>
                  <a:pt x="0" y="0"/>
                </a:lnTo>
                <a:lnTo>
                  <a:pt x="0" y="109651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99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21494D-6E2C-41CE-A50C-37462A596C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5" y="508794"/>
            <a:ext cx="3752057" cy="27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6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0"/>
          </a:srgbClr>
        </a:solidFill>
        <a:ln w="12700">
          <a:solidFill>
            <a:srgbClr val="000000">
              <a:alpha val="0"/>
            </a:srgbClr>
          </a:solidFill>
          <a:prstDash val="solid"/>
        </a:ln>
      </a:spPr>
      <a:bodyPr rtlCol="0" anchor="t"/>
      <a:lstStyle>
        <a:defPPr marL="285726" indent="-285726" algn="l">
          <a:buFont typeface="Wingdings" panose="05000000000000000000" pitchFamily="2" charset="2"/>
          <a:buChar char="Ø"/>
          <a:defRPr sz="1600" dirty="0">
            <a:solidFill>
              <a:schemeClr val="tx1"/>
            </a:solidFill>
            <a:ea typeface="楷体" pitchFamily="49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10520</TotalTime>
  <Words>2806</Words>
  <Application>Microsoft Office PowerPoint</Application>
  <PresentationFormat>自定义</PresentationFormat>
  <Paragraphs>853</Paragraphs>
  <Slides>112</Slides>
  <Notes>112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17" baseType="lpstr">
      <vt:lpstr>Arial</vt:lpstr>
      <vt:lpstr>Calibri</vt:lpstr>
      <vt:lpstr>Cambria Math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Tara</cp:lastModifiedBy>
  <cp:revision>1213</cp:revision>
  <dcterms:created xsi:type="dcterms:W3CDTF">2006-08-16T00:00:00Z</dcterms:created>
  <dcterms:modified xsi:type="dcterms:W3CDTF">2019-12-07T06:08:45Z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